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18" r:id="rId2"/>
    <p:sldId id="317" r:id="rId3"/>
    <p:sldId id="320" r:id="rId4"/>
    <p:sldId id="257" r:id="rId5"/>
    <p:sldId id="269" r:id="rId6"/>
    <p:sldId id="282" r:id="rId7"/>
    <p:sldId id="270" r:id="rId8"/>
    <p:sldId id="265" r:id="rId9"/>
    <p:sldId id="268" r:id="rId10"/>
    <p:sldId id="283" r:id="rId11"/>
    <p:sldId id="271" r:id="rId12"/>
    <p:sldId id="272" r:id="rId13"/>
    <p:sldId id="267" r:id="rId14"/>
    <p:sldId id="287" r:id="rId15"/>
    <p:sldId id="290" r:id="rId16"/>
    <p:sldId id="266" r:id="rId17"/>
    <p:sldId id="276" r:id="rId18"/>
    <p:sldId id="263" r:id="rId19"/>
    <p:sldId id="264" r:id="rId20"/>
    <p:sldId id="284" r:id="rId21"/>
    <p:sldId id="262" r:id="rId22"/>
    <p:sldId id="260" r:id="rId23"/>
    <p:sldId id="261" r:id="rId24"/>
    <p:sldId id="273" r:id="rId25"/>
    <p:sldId id="285" r:id="rId26"/>
    <p:sldId id="274" r:id="rId27"/>
    <p:sldId id="275" r:id="rId28"/>
    <p:sldId id="286" r:id="rId29"/>
    <p:sldId id="277" r:id="rId30"/>
    <p:sldId id="288" r:id="rId31"/>
    <p:sldId id="278" r:id="rId32"/>
    <p:sldId id="279" r:id="rId33"/>
    <p:sldId id="291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21" r:id="rId51"/>
    <p:sldId id="309" r:id="rId52"/>
    <p:sldId id="310" r:id="rId53"/>
    <p:sldId id="312" r:id="rId54"/>
    <p:sldId id="313" r:id="rId55"/>
    <p:sldId id="314" r:id="rId56"/>
    <p:sldId id="315" r:id="rId57"/>
    <p:sldId id="316" r:id="rId58"/>
    <p:sldId id="311" r:id="rId5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A01A0-82FE-435A-A670-26D6987198FE}" type="datetimeFigureOut">
              <a:rPr lang="it-IT" smtClean="0"/>
              <a:pPr/>
              <a:t>14/11/2019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FED2E-5ED3-4B9E-8A70-4AF42AAAF60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5627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FED2E-5ED3-4B9E-8A70-4AF42AAAF60B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3A402-95C0-4AA9-BF7B-4EA96CC7608F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78774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3A402-95C0-4AA9-BF7B-4EA96CC7608F}" type="slidenum">
              <a:rPr lang="it-IT" smtClean="0"/>
              <a:pPr/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7877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F5C20-5885-4DAD-BD74-B74606AB38DA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2D865-7E35-4E27-941B-65BAE2798D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B5D9A-F4B6-4981-8C85-658A32F876AC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72223-D0F4-4400-A3BC-FBE19F04ED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AC37-64E5-408A-965A-5420B7C7F836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E7C6E-320A-409A-9305-9BAD7B9CC5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8185C-AB5B-41D8-AA3D-73ED64E88B1D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00719-101A-43AA-8F89-769EADFE99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42A6D-5F57-4CAA-B7E0-977044ADB97A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7C75-9837-4955-9BB5-634EB1CAE3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6AC86-A60B-479C-B21F-8104A90947AD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BC19-327A-47DA-8D4B-CCB53B56F4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42FAF-E6F4-470E-92E0-13810E9B4C5D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BAB0C-186A-405C-AFD0-54AD9F72E4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B6C8-0B9C-43E1-AE42-6451EF46DF26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79C64-4140-4C92-B42F-B64026687E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8A94-83EB-4D0B-9038-65E73ABBEE2B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834A3-2AE4-41D4-A6CD-DE5DB1B77A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37C19-DBD1-4C0D-9A41-1CC93E2BBD46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87F20-549F-43EB-949F-AA17E845C1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3314-BAAB-457B-986E-55299235F67F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8EB3E-5891-4AC9-BA96-1DCD2220D4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4A4D9C-429D-436E-A444-1E19446C410D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B19D60-C4FE-4153-BB01-E1134EF434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vvisopubblico.it/home/wp-content/uploads/2019/04/ADM-Bilancio-2018.pdf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5763"/>
            <a:ext cx="7632847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BC0C3A-8E79-4347-838F-CCFEE243F3EC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2D865-7E35-4E27-941B-65BAE2798DB7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Slides GAP\jap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5750"/>
            <a:ext cx="8334375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EF542-BC2B-40A6-B3EC-E5BE9652CE82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00719-101A-43AA-8F89-769EADFE9906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71500" y="500063"/>
            <a:ext cx="8072438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2400" b="1" dirty="0" smtClean="0">
                <a:latin typeface="Verdana" pitchFamily="34" charset="0"/>
                <a:cs typeface="Times New Roman" pitchFamily="18" charset="0"/>
              </a:rPr>
              <a:t>Che </a:t>
            </a:r>
            <a:r>
              <a:rPr lang="it-IT" sz="2400" b="1" dirty="0">
                <a:latin typeface="Verdana" pitchFamily="34" charset="0"/>
                <a:cs typeface="Times New Roman" pitchFamily="18" charset="0"/>
              </a:rPr>
              <a:t>cosa prova il giocatore d'azzardo</a:t>
            </a:r>
          </a:p>
          <a:p>
            <a:endParaRPr lang="it-IT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it-IT" sz="2000" dirty="0">
                <a:latin typeface="Verdana" pitchFamily="34" charset="0"/>
                <a:cs typeface="Times New Roman" pitchFamily="18" charset="0"/>
              </a:rPr>
              <a:t>L'esperienza dell'azzardo è spesso descritta come "eccitante" o addirittura "esaltante". Effettivamente sono state riscontrate notevoli modificazioni fisiologiche e psicologiche (tensione muscolare, pallore, intensa sudorazione, inquietudine, eccitazione psicomotoria), che testimoniano le perturbazioni interne indotte dal comportamento. </a:t>
            </a:r>
          </a:p>
          <a:p>
            <a:pPr eaLnBrk="0" hangingPunct="0">
              <a:lnSpc>
                <a:spcPct val="200000"/>
              </a:lnSpc>
            </a:pPr>
            <a:r>
              <a:rPr lang="it-IT" sz="2000" dirty="0">
                <a:latin typeface="Verdana" pitchFamily="34" charset="0"/>
                <a:cs typeface="Times New Roman" pitchFamily="18" charset="0"/>
              </a:rPr>
              <a:t>Queste modificazioni vengono percepite come </a:t>
            </a:r>
            <a:r>
              <a:rPr lang="it-IT" sz="2000" b="1" dirty="0">
                <a:latin typeface="Verdana" pitchFamily="34" charset="0"/>
                <a:cs typeface="Times New Roman" pitchFamily="18" charset="0"/>
              </a:rPr>
              <a:t>gratificanti</a:t>
            </a:r>
            <a:r>
              <a:rPr lang="it-IT" sz="2000" dirty="0">
                <a:latin typeface="Verdana" pitchFamily="34" charset="0"/>
                <a:cs typeface="Times New Roman" pitchFamily="18" charset="0"/>
              </a:rPr>
              <a:t>.</a:t>
            </a:r>
            <a:endParaRPr lang="it-IT" sz="6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8FBB2B-B233-4CB0-891C-43A4CAC5B0A0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2D865-7E35-4E27-941B-65BAE2798DB7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642938" y="285750"/>
            <a:ext cx="7929562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2000" b="1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it-IT" sz="2000" b="1" dirty="0">
                <a:latin typeface="Verdana" pitchFamily="34" charset="0"/>
                <a:cs typeface="Times New Roman" pitchFamily="18" charset="0"/>
              </a:rPr>
              <a:t>Perché si continua a giocare</a:t>
            </a:r>
            <a:endParaRPr lang="it-IT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it-IT" sz="1400" dirty="0"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it-IT" sz="1600" dirty="0">
                <a:latin typeface="Verdana" pitchFamily="34" charset="0"/>
                <a:cs typeface="Times New Roman" pitchFamily="18" charset="0"/>
              </a:rPr>
              <a:t>La prima domanda che ci si pone davanti ad una persona che si è rovinata con il gioco è: "</a:t>
            </a:r>
            <a:r>
              <a:rPr lang="it-IT" sz="1600" i="1" dirty="0">
                <a:latin typeface="Verdana" pitchFamily="34" charset="0"/>
                <a:cs typeface="Times New Roman" pitchFamily="18" charset="0"/>
              </a:rPr>
              <a:t>Ma perché non si è fermato prima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?". </a:t>
            </a:r>
            <a:br>
              <a:rPr lang="it-IT" sz="1600" dirty="0">
                <a:latin typeface="Verdana" pitchFamily="34" charset="0"/>
                <a:cs typeface="Times New Roman" pitchFamily="18" charset="0"/>
              </a:rPr>
            </a:br>
            <a:r>
              <a:rPr lang="it-IT" sz="1600" dirty="0">
                <a:latin typeface="Verdana" pitchFamily="34" charset="0"/>
                <a:cs typeface="Times New Roman" pitchFamily="18" charset="0"/>
              </a:rPr>
              <a:t>Nelle dipendenze, in realtà, si determina tutta una serie di </a:t>
            </a:r>
            <a:r>
              <a:rPr lang="it-IT" sz="1600" u="sng" dirty="0">
                <a:latin typeface="Verdana" pitchFamily="34" charset="0"/>
                <a:cs typeface="Times New Roman" pitchFamily="18" charset="0"/>
              </a:rPr>
              <a:t>circoli viziosi 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che </a:t>
            </a:r>
            <a:r>
              <a:rPr lang="it-IT" sz="1600" dirty="0" err="1">
                <a:latin typeface="Verdana" pitchFamily="34" charset="0"/>
                <a:cs typeface="Times New Roman" pitchFamily="18" charset="0"/>
              </a:rPr>
              <a:t>automantengono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 il comportamento. </a:t>
            </a:r>
            <a:r>
              <a:rPr lang="it-IT" sz="16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Nello specifico del gioco d'azzardo il principale tra essi è il "</a:t>
            </a:r>
            <a:r>
              <a:rPr lang="it-IT" sz="1600" b="1" dirty="0" err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chasing</a:t>
            </a:r>
            <a:r>
              <a:rPr lang="it-IT" sz="16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", cioè l'</a:t>
            </a:r>
            <a:r>
              <a:rPr lang="it-IT" sz="16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inseguimento delle perdite</a:t>
            </a:r>
            <a:r>
              <a:rPr lang="it-IT" sz="16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. 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Spesso infatti dopo una prima fase caratterizzata da vincite esaltanti, la tendenza dell'individuo predisposto all'abuso è di "</a:t>
            </a:r>
            <a:r>
              <a:rPr lang="it-IT" sz="1600" b="1" dirty="0">
                <a:latin typeface="Verdana" pitchFamily="34" charset="0"/>
                <a:cs typeface="Times New Roman" pitchFamily="18" charset="0"/>
              </a:rPr>
              <a:t>rincorrere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" altre vincite, aumentando la frequenza di gioco e le puntate. Quando inizia a perdere, attribuisce ciò ad un "periodo sfortunato" e tende ad aumentare il fattore rischio, nell'illusione di poter ottenere vincite più alte. Le perdite a questo punto superano di gran lunga le vincite ed inizia così la fase dell'inseguimento delle perdite (</a:t>
            </a:r>
            <a:r>
              <a:rPr lang="it-IT" sz="1600" dirty="0" err="1">
                <a:latin typeface="Verdana" pitchFamily="34" charset="0"/>
                <a:cs typeface="Times New Roman" pitchFamily="18" charset="0"/>
              </a:rPr>
              <a:t>chasing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), cioè il tentativo di recuperare il denaro perduto con un "colpo di fortuna". </a:t>
            </a:r>
            <a:r>
              <a:rPr lang="it-IT" sz="1600" i="1" dirty="0">
                <a:latin typeface="Verdana" pitchFamily="34" charset="0"/>
                <a:cs typeface="Times New Roman" pitchFamily="18" charset="0"/>
              </a:rPr>
              <a:t>Il gioco viene ora visto come l'unica possibilità di redenzione e recupero.</a:t>
            </a:r>
            <a:endParaRPr lang="it-IT" i="1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8F6E93-F99A-4388-AE4C-91E4E644945A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2D865-7E35-4E27-941B-65BAE2798DB7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uppo 73"/>
          <p:cNvGrpSpPr>
            <a:grpSpLocks/>
          </p:cNvGrpSpPr>
          <p:nvPr/>
        </p:nvGrpSpPr>
        <p:grpSpPr bwMode="auto">
          <a:xfrm>
            <a:off x="714375" y="857250"/>
            <a:ext cx="7143750" cy="5518150"/>
            <a:chOff x="785786" y="642918"/>
            <a:chExt cx="7143800" cy="5518144"/>
          </a:xfrm>
        </p:grpSpPr>
        <p:grpSp>
          <p:nvGrpSpPr>
            <p:cNvPr id="15364" name="Gruppo 68"/>
            <p:cNvGrpSpPr>
              <a:grpSpLocks/>
            </p:cNvGrpSpPr>
            <p:nvPr/>
          </p:nvGrpSpPr>
          <p:grpSpPr bwMode="auto">
            <a:xfrm>
              <a:off x="785786" y="642918"/>
              <a:ext cx="7143800" cy="5072098"/>
              <a:chOff x="835025" y="3459163"/>
              <a:chExt cx="5929313" cy="3398837"/>
            </a:xfrm>
          </p:grpSpPr>
          <p:sp>
            <p:nvSpPr>
              <p:cNvPr id="15369" name="Text Box 48"/>
              <p:cNvSpPr txBox="1">
                <a:spLocks noChangeArrowheads="1"/>
              </p:cNvSpPr>
              <p:nvPr/>
            </p:nvSpPr>
            <p:spPr bwMode="auto">
              <a:xfrm>
                <a:off x="1984375" y="3502025"/>
                <a:ext cx="685800" cy="228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370" name="Oval 49"/>
              <p:cNvSpPr>
                <a:spLocks noChangeArrowheads="1"/>
              </p:cNvSpPr>
              <p:nvPr/>
            </p:nvSpPr>
            <p:spPr bwMode="auto">
              <a:xfrm>
                <a:off x="1406525" y="3614738"/>
                <a:ext cx="1943100" cy="114300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50" name="Text Box 50"/>
              <p:cNvSpPr txBox="1">
                <a:spLocks noChangeArrowheads="1"/>
              </p:cNvSpPr>
              <p:nvPr/>
            </p:nvSpPr>
            <p:spPr bwMode="auto">
              <a:xfrm>
                <a:off x="2097310" y="4591036"/>
                <a:ext cx="799799" cy="22871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45791" dir="3378596" algn="ctr" rotWithShape="0">
                  <a:srgbClr val="0000FF"/>
                </a:outerShdw>
              </a:effectLst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it-IT" sz="900" b="1">
                    <a:latin typeface="Calibri" pitchFamily="34" charset="0"/>
                  </a:rPr>
                  <a:t>PERDITE	</a:t>
                </a:r>
                <a:endParaRPr lang="it-IT" sz="1000">
                  <a:latin typeface="Times New Roman" pitchFamily="18" charset="0"/>
                </a:endParaRPr>
              </a:p>
              <a:p>
                <a:pPr>
                  <a:defRPr/>
                </a:pPr>
                <a:endParaRPr lang="it-IT">
                  <a:latin typeface="Arial" pitchFamily="34" charset="0"/>
                </a:endParaRPr>
              </a:p>
            </p:txBody>
          </p:sp>
          <p:sp>
            <p:nvSpPr>
              <p:cNvPr id="25651" name="Text Box 51"/>
              <p:cNvSpPr txBox="1">
                <a:spLocks noChangeArrowheads="1"/>
              </p:cNvSpPr>
              <p:nvPr/>
            </p:nvSpPr>
            <p:spPr bwMode="auto">
              <a:xfrm>
                <a:off x="835025" y="4071906"/>
                <a:ext cx="1142381" cy="22871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dist="45791" dir="3378596" algn="ctr" rotWithShape="0">
                  <a:srgbClr val="0000FF"/>
                </a:outerShdw>
              </a:effectLst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it-IT" sz="900" b="1">
                    <a:latin typeface="Calibri" pitchFamily="34" charset="0"/>
                  </a:rPr>
                  <a:t>INSEGUIMENTO	</a:t>
                </a:r>
                <a:endParaRPr lang="it-IT" sz="1000">
                  <a:latin typeface="Times New Roman" pitchFamily="18" charset="0"/>
                </a:endParaRPr>
              </a:p>
              <a:p>
                <a:pPr>
                  <a:defRPr/>
                </a:pPr>
                <a:endParaRPr lang="it-IT">
                  <a:latin typeface="Arial" pitchFamily="34" charset="0"/>
                </a:endParaRPr>
              </a:p>
            </p:txBody>
          </p:sp>
          <p:sp>
            <p:nvSpPr>
              <p:cNvPr id="15373" name="Line 52"/>
              <p:cNvSpPr>
                <a:spLocks noChangeShapeType="1"/>
              </p:cNvSpPr>
              <p:nvPr/>
            </p:nvSpPr>
            <p:spPr bwMode="auto">
              <a:xfrm flipV="1">
                <a:off x="1660525" y="3795713"/>
                <a:ext cx="153988" cy="1857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74" name="Line 53"/>
              <p:cNvSpPr>
                <a:spLocks noChangeShapeType="1"/>
              </p:cNvSpPr>
              <p:nvPr/>
            </p:nvSpPr>
            <p:spPr bwMode="auto">
              <a:xfrm flipH="1">
                <a:off x="2967038" y="4411663"/>
                <a:ext cx="228600" cy="114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75" name="Line 54"/>
              <p:cNvSpPr>
                <a:spLocks noChangeShapeType="1"/>
              </p:cNvSpPr>
              <p:nvPr/>
            </p:nvSpPr>
            <p:spPr bwMode="auto">
              <a:xfrm flipH="1">
                <a:off x="2441575" y="3724275"/>
                <a:ext cx="3175" cy="8778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76" name="Oval 55"/>
              <p:cNvSpPr>
                <a:spLocks noChangeArrowheads="1"/>
              </p:cNvSpPr>
              <p:nvPr/>
            </p:nvSpPr>
            <p:spPr bwMode="auto">
              <a:xfrm>
                <a:off x="4314825" y="3573463"/>
                <a:ext cx="1905000" cy="120650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56" name="Text Box 56"/>
              <p:cNvSpPr txBox="1">
                <a:spLocks noChangeArrowheads="1"/>
              </p:cNvSpPr>
              <p:nvPr/>
            </p:nvSpPr>
            <p:spPr bwMode="auto">
              <a:xfrm>
                <a:off x="3972291" y="4030419"/>
                <a:ext cx="1027748" cy="22871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45791" dir="3378596" algn="ctr" rotWithShape="0">
                  <a:srgbClr val="0000FF"/>
                </a:outerShdw>
              </a:effectLst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it-IT" sz="900" b="1">
                    <a:latin typeface="Calibri" pitchFamily="34" charset="0"/>
                  </a:rPr>
                  <a:t>DEPRESSIONE	</a:t>
                </a:r>
                <a:endParaRPr lang="it-IT" sz="1000">
                  <a:latin typeface="Times New Roman" pitchFamily="18" charset="0"/>
                </a:endParaRPr>
              </a:p>
              <a:p>
                <a:pPr>
                  <a:defRPr/>
                </a:pPr>
                <a:endParaRPr lang="it-IT">
                  <a:latin typeface="Arial" pitchFamily="34" charset="0"/>
                </a:endParaRPr>
              </a:p>
            </p:txBody>
          </p:sp>
          <p:sp>
            <p:nvSpPr>
              <p:cNvPr id="25657" name="Text Box 57"/>
              <p:cNvSpPr txBox="1">
                <a:spLocks noChangeArrowheads="1"/>
              </p:cNvSpPr>
              <p:nvPr/>
            </p:nvSpPr>
            <p:spPr bwMode="auto">
              <a:xfrm>
                <a:off x="5000038" y="3459163"/>
                <a:ext cx="686482" cy="22871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45791" dir="3378596" algn="ctr" rotWithShape="0">
                  <a:srgbClr val="0000FF"/>
                </a:outerShdw>
              </a:effectLst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it-IT" sz="900" b="1">
                    <a:latin typeface="Calibri" pitchFamily="34" charset="0"/>
                  </a:rPr>
                  <a:t>GIOCO	</a:t>
                </a:r>
                <a:endParaRPr lang="it-IT" sz="1000">
                  <a:latin typeface="Times New Roman" pitchFamily="18" charset="0"/>
                </a:endParaRPr>
              </a:p>
              <a:p>
                <a:pPr>
                  <a:defRPr/>
                </a:pPr>
                <a:endParaRPr lang="it-IT">
                  <a:latin typeface="Arial" pitchFamily="34" charset="0"/>
                </a:endParaRPr>
              </a:p>
            </p:txBody>
          </p:sp>
          <p:sp>
            <p:nvSpPr>
              <p:cNvPr id="25658" name="Text Box 58"/>
              <p:cNvSpPr txBox="1">
                <a:spLocks noChangeArrowheads="1"/>
              </p:cNvSpPr>
              <p:nvPr/>
            </p:nvSpPr>
            <p:spPr bwMode="auto">
              <a:xfrm>
                <a:off x="4772089" y="4601674"/>
                <a:ext cx="1029066" cy="22871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45791" dir="3378596" algn="ctr" rotWithShape="0">
                  <a:srgbClr val="0000FF"/>
                </a:outerShdw>
              </a:effectLst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it-IT" sz="900" b="1">
                    <a:latin typeface="Calibri" pitchFamily="34" charset="0"/>
                  </a:rPr>
                  <a:t>DIPENDENZA	</a:t>
                </a:r>
                <a:endParaRPr lang="it-IT" sz="1000">
                  <a:latin typeface="Times New Roman" pitchFamily="18" charset="0"/>
                </a:endParaRPr>
              </a:p>
              <a:p>
                <a:pPr>
                  <a:defRPr/>
                </a:pPr>
                <a:endParaRPr lang="it-IT">
                  <a:latin typeface="Arial" pitchFamily="34" charset="0"/>
                </a:endParaRPr>
              </a:p>
            </p:txBody>
          </p:sp>
          <p:sp>
            <p:nvSpPr>
              <p:cNvPr id="25659" name="Text Box 59"/>
              <p:cNvSpPr txBox="1">
                <a:spLocks noChangeArrowheads="1"/>
              </p:cNvSpPr>
              <p:nvPr/>
            </p:nvSpPr>
            <p:spPr bwMode="auto">
              <a:xfrm>
                <a:off x="5461207" y="4052758"/>
                <a:ext cx="1303131" cy="25424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45791" dir="3378596" algn="ctr" rotWithShape="0">
                  <a:srgbClr val="0000FF"/>
                </a:outerShdw>
              </a:effectLst>
            </p:spPr>
            <p:txBody>
              <a:bodyPr/>
              <a:lstStyle/>
              <a:p>
                <a:pPr algn="ctr">
                  <a:spcBef>
                    <a:spcPts val="500"/>
                  </a:spcBef>
                  <a:spcAft>
                    <a:spcPts val="500"/>
                  </a:spcAft>
                  <a:defRPr/>
                </a:pPr>
                <a:r>
                  <a:rPr lang="it-IT" sz="900" b="1" dirty="0">
                    <a:solidFill>
                      <a:srgbClr val="000000"/>
                    </a:solidFill>
                    <a:latin typeface="Times New Roman" pitchFamily="18" charset="0"/>
                  </a:rPr>
                  <a:t>DIVERTIM</a:t>
                </a:r>
                <a:r>
                  <a:rPr lang="it-IT" sz="1000" b="1" dirty="0">
                    <a:solidFill>
                      <a:srgbClr val="000000"/>
                    </a:solidFill>
                    <a:latin typeface="Times New Roman" pitchFamily="18" charset="0"/>
                  </a:rPr>
                  <a:t>ENTO</a:t>
                </a:r>
                <a:endParaRPr lang="it-IT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spcBef>
                    <a:spcPts val="500"/>
                  </a:spcBef>
                  <a:spcAft>
                    <a:spcPts val="500"/>
                  </a:spcAft>
                  <a:defRPr/>
                </a:pPr>
                <a:endParaRPr lang="it-IT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spcBef>
                    <a:spcPts val="500"/>
                  </a:spcBef>
                  <a:spcAft>
                    <a:spcPts val="500"/>
                  </a:spcAft>
                  <a:defRPr/>
                </a:pPr>
                <a:endParaRPr lang="it-IT" dirty="0">
                  <a:latin typeface="Arial" pitchFamily="34" charset="0"/>
                </a:endParaRPr>
              </a:p>
            </p:txBody>
          </p:sp>
          <p:sp>
            <p:nvSpPr>
              <p:cNvPr id="15381" name="Oval 60"/>
              <p:cNvSpPr>
                <a:spLocks noChangeArrowheads="1"/>
              </p:cNvSpPr>
              <p:nvPr/>
            </p:nvSpPr>
            <p:spPr bwMode="auto">
              <a:xfrm>
                <a:off x="1412875" y="5572125"/>
                <a:ext cx="1905000" cy="120650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61" name="Text Box 61"/>
              <p:cNvSpPr txBox="1">
                <a:spLocks noChangeArrowheads="1"/>
              </p:cNvSpPr>
              <p:nvPr/>
            </p:nvSpPr>
            <p:spPr bwMode="auto">
              <a:xfrm>
                <a:off x="949659" y="6035662"/>
                <a:ext cx="1027748" cy="22871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45791" dir="3378596" algn="ctr" rotWithShape="0">
                  <a:srgbClr val="0000FF"/>
                </a:outerShdw>
              </a:effectLst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it-IT" sz="900" b="1">
                    <a:latin typeface="Calibri" pitchFamily="34" charset="0"/>
                  </a:rPr>
                  <a:t>DEPRESSIONE	</a:t>
                </a:r>
                <a:endParaRPr lang="it-IT" sz="1000">
                  <a:latin typeface="Times New Roman" pitchFamily="18" charset="0"/>
                </a:endParaRPr>
              </a:p>
              <a:p>
                <a:pPr>
                  <a:defRPr/>
                </a:pPr>
                <a:endParaRPr lang="it-IT">
                  <a:latin typeface="Arial" pitchFamily="34" charset="0"/>
                </a:endParaRPr>
              </a:p>
            </p:txBody>
          </p:sp>
          <p:sp>
            <p:nvSpPr>
              <p:cNvPr id="25662" name="Text Box 62"/>
              <p:cNvSpPr txBox="1">
                <a:spLocks noChangeArrowheads="1"/>
              </p:cNvSpPr>
              <p:nvPr/>
            </p:nvSpPr>
            <p:spPr bwMode="auto">
              <a:xfrm>
                <a:off x="1977406" y="5464408"/>
                <a:ext cx="686482" cy="22871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45791" dir="3378596" algn="ctr" rotWithShape="0">
                  <a:srgbClr val="0000FF"/>
                </a:outerShdw>
              </a:effectLst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it-IT" sz="900" b="1">
                    <a:latin typeface="Calibri" pitchFamily="34" charset="0"/>
                  </a:rPr>
                  <a:t>GIOCO	</a:t>
                </a:r>
                <a:endParaRPr lang="it-IT" sz="1000">
                  <a:latin typeface="Times New Roman" pitchFamily="18" charset="0"/>
                </a:endParaRPr>
              </a:p>
              <a:p>
                <a:pPr>
                  <a:defRPr/>
                </a:pPr>
                <a:endParaRPr lang="it-IT">
                  <a:latin typeface="Arial" pitchFamily="34" charset="0"/>
                </a:endParaRPr>
              </a:p>
            </p:txBody>
          </p:sp>
          <p:sp>
            <p:nvSpPr>
              <p:cNvPr id="25663" name="Text Box 63"/>
              <p:cNvSpPr txBox="1">
                <a:spLocks noChangeArrowheads="1"/>
              </p:cNvSpPr>
              <p:nvPr/>
            </p:nvSpPr>
            <p:spPr bwMode="auto">
              <a:xfrm>
                <a:off x="2663889" y="5921837"/>
                <a:ext cx="1142381" cy="34254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45791" dir="3378596" algn="ctr" rotWithShape="0">
                  <a:srgbClr val="0000FF"/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it-IT" sz="800" b="1">
                    <a:latin typeface="Calibri" pitchFamily="34" charset="0"/>
                  </a:rPr>
                  <a:t>AUMENTO DELLA</a:t>
                </a:r>
              </a:p>
              <a:p>
                <a:pPr algn="ctr">
                  <a:spcAft>
                    <a:spcPts val="1000"/>
                  </a:spcAft>
                  <a:defRPr/>
                </a:pPr>
                <a:r>
                  <a:rPr lang="it-IT" sz="800" b="1">
                    <a:latin typeface="Calibri" pitchFamily="34" charset="0"/>
                  </a:rPr>
                  <a:t>SICUREZZA DI SÉ</a:t>
                </a:r>
              </a:p>
              <a:p>
                <a:pPr algn="ctr">
                  <a:spcAft>
                    <a:spcPts val="1000"/>
                  </a:spcAft>
                  <a:defRPr/>
                </a:pPr>
                <a:r>
                  <a:rPr lang="it-IT" sz="800" b="1">
                    <a:latin typeface="Calibri" pitchFamily="34" charset="0"/>
                  </a:rPr>
                  <a:t> </a:t>
                </a:r>
              </a:p>
              <a:p>
                <a:pPr>
                  <a:spcAft>
                    <a:spcPts val="1000"/>
                  </a:spcAft>
                  <a:defRPr/>
                </a:pPr>
                <a:r>
                  <a:rPr lang="it-IT" sz="800" b="1">
                    <a:latin typeface="Calibri" pitchFamily="34" charset="0"/>
                  </a:rPr>
                  <a:t> 	</a:t>
                </a:r>
                <a:endParaRPr lang="it-IT" sz="1000">
                  <a:latin typeface="Times New Roman" pitchFamily="18" charset="0"/>
                </a:endParaRPr>
              </a:p>
              <a:p>
                <a:pPr>
                  <a:defRPr/>
                </a:pPr>
                <a:endParaRPr lang="it-IT">
                  <a:latin typeface="Arial" pitchFamily="34" charset="0"/>
                </a:endParaRPr>
              </a:p>
            </p:txBody>
          </p:sp>
          <p:sp>
            <p:nvSpPr>
              <p:cNvPr id="25664" name="Text Box 64"/>
              <p:cNvSpPr txBox="1">
                <a:spLocks noChangeArrowheads="1"/>
              </p:cNvSpPr>
              <p:nvPr/>
            </p:nvSpPr>
            <p:spPr bwMode="auto">
              <a:xfrm>
                <a:off x="1526779" y="6429265"/>
                <a:ext cx="1600914" cy="34254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45791" dir="3378596" algn="ctr" rotWithShape="0">
                  <a:srgbClr val="0000FF"/>
                </a:outerShdw>
              </a:effectLst>
            </p:spPr>
            <p:txBody>
              <a:bodyPr/>
              <a:lstStyle/>
              <a:p>
                <a:pPr algn="ctr">
                  <a:spcBef>
                    <a:spcPts val="500"/>
                  </a:spcBef>
                  <a:spcAft>
                    <a:spcPts val="500"/>
                  </a:spcAft>
                  <a:defRPr/>
                </a:pPr>
                <a:r>
                  <a:rPr lang="it-IT" b="1" dirty="0">
                    <a:solidFill>
                      <a:srgbClr val="000000"/>
                    </a:solidFill>
                    <a:latin typeface="Times New Roman" pitchFamily="18" charset="0"/>
                  </a:rPr>
                  <a:t>PERDITE </a:t>
                </a:r>
              </a:p>
              <a:p>
                <a:pPr>
                  <a:spcAft>
                    <a:spcPts val="1000"/>
                  </a:spcAft>
                  <a:defRPr/>
                </a:pPr>
                <a:r>
                  <a:rPr lang="it-IT" sz="800" b="1" dirty="0">
                    <a:latin typeface="Times New Roman" pitchFamily="18" charset="0"/>
                  </a:rPr>
                  <a:t> 	</a:t>
                </a:r>
                <a:endParaRPr lang="it-IT" sz="1000" dirty="0">
                  <a:latin typeface="Times New Roman" pitchFamily="18" charset="0"/>
                </a:endParaRPr>
              </a:p>
              <a:p>
                <a:pPr>
                  <a:defRPr/>
                </a:pPr>
                <a:endParaRPr lang="it-IT" dirty="0">
                  <a:latin typeface="Arial" pitchFamily="34" charset="0"/>
                </a:endParaRPr>
              </a:p>
            </p:txBody>
          </p:sp>
          <p:sp>
            <p:nvSpPr>
              <p:cNvPr id="15386" name="Line 65"/>
              <p:cNvSpPr>
                <a:spLocks noChangeShapeType="1"/>
              </p:cNvSpPr>
              <p:nvPr/>
            </p:nvSpPr>
            <p:spPr bwMode="auto">
              <a:xfrm flipV="1">
                <a:off x="1863725" y="5578475"/>
                <a:ext cx="114300" cy="114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87" name="Line 66"/>
              <p:cNvSpPr>
                <a:spLocks noChangeShapeType="1"/>
              </p:cNvSpPr>
              <p:nvPr/>
            </p:nvSpPr>
            <p:spPr bwMode="auto">
              <a:xfrm>
                <a:off x="3121025" y="5807075"/>
                <a:ext cx="114300" cy="114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88" name="Line 67"/>
              <p:cNvSpPr>
                <a:spLocks noChangeShapeType="1"/>
              </p:cNvSpPr>
              <p:nvPr/>
            </p:nvSpPr>
            <p:spPr bwMode="auto">
              <a:xfrm flipH="1" flipV="1">
                <a:off x="1406525" y="6264275"/>
                <a:ext cx="114300" cy="228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89" name="Oval 68"/>
              <p:cNvSpPr>
                <a:spLocks noChangeArrowheads="1"/>
              </p:cNvSpPr>
              <p:nvPr/>
            </p:nvSpPr>
            <p:spPr bwMode="auto">
              <a:xfrm>
                <a:off x="4305300" y="5576888"/>
                <a:ext cx="1905000" cy="120650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69" name="Text Box 69"/>
              <p:cNvSpPr txBox="1">
                <a:spLocks noChangeArrowheads="1"/>
              </p:cNvSpPr>
              <p:nvPr/>
            </p:nvSpPr>
            <p:spPr bwMode="auto">
              <a:xfrm>
                <a:off x="4866958" y="5467599"/>
                <a:ext cx="686483" cy="22871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45791" dir="3378596" algn="ctr" rotWithShape="0">
                  <a:srgbClr val="0000FF"/>
                </a:outerShdw>
              </a:effectLst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it-IT" sz="900" b="1">
                    <a:latin typeface="Calibri" pitchFamily="34" charset="0"/>
                  </a:rPr>
                  <a:t>GIOCO	</a:t>
                </a:r>
                <a:endParaRPr lang="it-IT" sz="1000">
                  <a:latin typeface="Times New Roman" pitchFamily="18" charset="0"/>
                </a:endParaRPr>
              </a:p>
              <a:p>
                <a:pPr>
                  <a:defRPr/>
                </a:pPr>
                <a:endParaRPr lang="it-IT">
                  <a:latin typeface="Arial" pitchFamily="34" charset="0"/>
                </a:endParaRPr>
              </a:p>
            </p:txBody>
          </p:sp>
          <p:sp>
            <p:nvSpPr>
              <p:cNvPr id="25670" name="Text Box 70"/>
              <p:cNvSpPr txBox="1">
                <a:spLocks noChangeArrowheads="1"/>
              </p:cNvSpPr>
              <p:nvPr/>
            </p:nvSpPr>
            <p:spPr bwMode="auto">
              <a:xfrm>
                <a:off x="4533599" y="6262250"/>
                <a:ext cx="1600914" cy="59572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45791" dir="3378596" algn="ctr" rotWithShape="0">
                  <a:srgbClr val="0000FF"/>
                </a:outerShdw>
              </a:effectLst>
            </p:spPr>
            <p:txBody>
              <a:bodyPr/>
              <a:lstStyle/>
              <a:p>
                <a:pPr algn="ctr">
                  <a:spcBef>
                    <a:spcPts val="500"/>
                  </a:spcBef>
                  <a:spcAft>
                    <a:spcPts val="500"/>
                  </a:spcAft>
                  <a:defRPr/>
                </a:pPr>
                <a:r>
                  <a:rPr lang="it-IT" b="1" dirty="0">
                    <a:solidFill>
                      <a:srgbClr val="000000"/>
                    </a:solidFill>
                    <a:latin typeface="Times New Roman" pitchFamily="18" charset="0"/>
                  </a:rPr>
                  <a:t>DISORDINI COGNITIVI</a:t>
                </a:r>
              </a:p>
              <a:p>
                <a:pPr>
                  <a:spcAft>
                    <a:spcPts val="1000"/>
                  </a:spcAft>
                  <a:defRPr/>
                </a:pPr>
                <a:endParaRPr lang="it-IT" sz="800" b="1" dirty="0">
                  <a:latin typeface="Calibri" pitchFamily="34" charset="0"/>
                </a:endParaRPr>
              </a:p>
              <a:p>
                <a:pPr>
                  <a:spcAft>
                    <a:spcPts val="1000"/>
                  </a:spcAft>
                  <a:defRPr/>
                </a:pPr>
                <a:r>
                  <a:rPr lang="it-IT" sz="800" b="1" dirty="0">
                    <a:latin typeface="Calibri" pitchFamily="34" charset="0"/>
                  </a:rPr>
                  <a:t>	</a:t>
                </a:r>
                <a:endParaRPr lang="it-IT" sz="1000" dirty="0">
                  <a:latin typeface="Times New Roman" pitchFamily="18" charset="0"/>
                </a:endParaRPr>
              </a:p>
              <a:p>
                <a:pPr>
                  <a:defRPr/>
                </a:pPr>
                <a:endParaRPr lang="it-IT" dirty="0">
                  <a:latin typeface="Arial" pitchFamily="34" charset="0"/>
                </a:endParaRPr>
              </a:p>
            </p:txBody>
          </p:sp>
          <p:sp>
            <p:nvSpPr>
              <p:cNvPr id="15392" name="Line 71"/>
              <p:cNvSpPr>
                <a:spLocks noChangeShapeType="1"/>
              </p:cNvSpPr>
              <p:nvPr/>
            </p:nvSpPr>
            <p:spPr bwMode="auto">
              <a:xfrm flipH="1" flipV="1">
                <a:off x="1628775" y="4375150"/>
                <a:ext cx="177800" cy="149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93" name="Line 72"/>
              <p:cNvSpPr>
                <a:spLocks noChangeShapeType="1"/>
              </p:cNvSpPr>
              <p:nvPr/>
            </p:nvSpPr>
            <p:spPr bwMode="auto">
              <a:xfrm flipH="1" flipV="1">
                <a:off x="4305300" y="4264025"/>
                <a:ext cx="114300" cy="228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94" name="Line 73"/>
              <p:cNvSpPr>
                <a:spLocks noChangeShapeType="1"/>
              </p:cNvSpPr>
              <p:nvPr/>
            </p:nvSpPr>
            <p:spPr bwMode="auto">
              <a:xfrm flipV="1">
                <a:off x="4762500" y="3578225"/>
                <a:ext cx="228600" cy="114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95" name="Line 74"/>
              <p:cNvSpPr>
                <a:spLocks noChangeShapeType="1"/>
              </p:cNvSpPr>
              <p:nvPr/>
            </p:nvSpPr>
            <p:spPr bwMode="auto">
              <a:xfrm>
                <a:off x="6134100" y="3921125"/>
                <a:ext cx="114300" cy="114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96" name="Line 75"/>
              <p:cNvSpPr>
                <a:spLocks noChangeShapeType="1"/>
              </p:cNvSpPr>
              <p:nvPr/>
            </p:nvSpPr>
            <p:spPr bwMode="auto">
              <a:xfrm flipH="1">
                <a:off x="5791200" y="4606925"/>
                <a:ext cx="114300" cy="114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97" name="Line 76"/>
              <p:cNvSpPr>
                <a:spLocks noChangeShapeType="1"/>
              </p:cNvSpPr>
              <p:nvPr/>
            </p:nvSpPr>
            <p:spPr bwMode="auto">
              <a:xfrm flipV="1">
                <a:off x="4648200" y="5600700"/>
                <a:ext cx="228600" cy="114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98" name="Line 77"/>
              <p:cNvSpPr>
                <a:spLocks noChangeShapeType="1"/>
              </p:cNvSpPr>
              <p:nvPr/>
            </p:nvSpPr>
            <p:spPr bwMode="auto">
              <a:xfrm flipH="1">
                <a:off x="6134100" y="6286500"/>
                <a:ext cx="114300" cy="114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99" name="Line 78"/>
              <p:cNvSpPr>
                <a:spLocks noChangeShapeType="1"/>
              </p:cNvSpPr>
              <p:nvPr/>
            </p:nvSpPr>
            <p:spPr bwMode="auto">
              <a:xfrm flipH="1">
                <a:off x="3117850" y="6400800"/>
                <a:ext cx="114300" cy="114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00" name="Text Box 79"/>
              <p:cNvSpPr txBox="1">
                <a:spLocks noChangeArrowheads="1"/>
              </p:cNvSpPr>
              <p:nvPr/>
            </p:nvSpPr>
            <p:spPr bwMode="auto">
              <a:xfrm>
                <a:off x="1961594" y="3507718"/>
                <a:ext cx="770811" cy="15596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it-IT" sz="900" b="1">
                    <a:latin typeface="Calibri" pitchFamily="34" charset="0"/>
                  </a:rPr>
                  <a:t>GIOCO</a:t>
                </a:r>
                <a:endParaRPr lang="it-IT"/>
              </a:p>
            </p:txBody>
          </p:sp>
        </p:grpSp>
        <p:sp>
          <p:nvSpPr>
            <p:cNvPr id="15365" name="CasellaDiTesto 69"/>
            <p:cNvSpPr txBox="1">
              <a:spLocks noChangeArrowheads="1"/>
            </p:cNvSpPr>
            <p:nvPr/>
          </p:nvSpPr>
          <p:spPr bwMode="auto">
            <a:xfrm>
              <a:off x="1643042" y="2786058"/>
              <a:ext cx="1857388" cy="37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latin typeface="Calibri" pitchFamily="34" charset="0"/>
                </a:rPr>
                <a:t>Circolo vizioso 1</a:t>
              </a:r>
            </a:p>
          </p:txBody>
        </p:sp>
        <p:sp>
          <p:nvSpPr>
            <p:cNvPr id="15366" name="Rettangolo 70"/>
            <p:cNvSpPr>
              <a:spLocks noChangeArrowheads="1"/>
            </p:cNvSpPr>
            <p:nvPr/>
          </p:nvSpPr>
          <p:spPr bwMode="auto">
            <a:xfrm>
              <a:off x="1714480" y="5786454"/>
              <a:ext cx="1687770" cy="37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latin typeface="Calibri" pitchFamily="34" charset="0"/>
                </a:rPr>
                <a:t>Circolo vizioso 3</a:t>
              </a:r>
            </a:p>
          </p:txBody>
        </p:sp>
        <p:sp>
          <p:nvSpPr>
            <p:cNvPr id="15367" name="Rettangolo 71"/>
            <p:cNvSpPr>
              <a:spLocks noChangeArrowheads="1"/>
            </p:cNvSpPr>
            <p:nvPr/>
          </p:nvSpPr>
          <p:spPr bwMode="auto">
            <a:xfrm>
              <a:off x="5357818" y="2786058"/>
              <a:ext cx="1687770" cy="37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latin typeface="Calibri" pitchFamily="34" charset="0"/>
                </a:rPr>
                <a:t>Circolo vizioso 2</a:t>
              </a:r>
            </a:p>
          </p:txBody>
        </p:sp>
        <p:sp>
          <p:nvSpPr>
            <p:cNvPr id="15368" name="Rettangolo 72"/>
            <p:cNvSpPr>
              <a:spLocks noChangeArrowheads="1"/>
            </p:cNvSpPr>
            <p:nvPr/>
          </p:nvSpPr>
          <p:spPr bwMode="auto">
            <a:xfrm>
              <a:off x="5429256" y="5786454"/>
              <a:ext cx="1687770" cy="37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latin typeface="Calibri" pitchFamily="34" charset="0"/>
                </a:rPr>
                <a:t>Circolo vizioso 4</a:t>
              </a:r>
            </a:p>
          </p:txBody>
        </p:sp>
      </p:grpSp>
      <p:sp>
        <p:nvSpPr>
          <p:cNvPr id="15363" name="CasellaDiTesto 74"/>
          <p:cNvSpPr txBox="1">
            <a:spLocks noChangeArrowheads="1"/>
          </p:cNvSpPr>
          <p:nvPr/>
        </p:nvSpPr>
        <p:spPr bwMode="auto">
          <a:xfrm>
            <a:off x="2214563" y="214313"/>
            <a:ext cx="3714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>
                <a:latin typeface="Verdana" pitchFamily="34" charset="0"/>
              </a:rPr>
              <a:t>I Circoli Viziosi</a:t>
            </a:r>
          </a:p>
        </p:txBody>
      </p:sp>
      <p:sp>
        <p:nvSpPr>
          <p:cNvPr id="41" name="Segnaposto data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BD263A-6F36-42F1-A8D3-38EA6390A0C0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2" name="Segnaposto numero diapositiva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2D865-7E35-4E27-941B-65BAE2798DB7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43" name="Segnaposto piè di pagina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Slides GAP\slotmachineli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363" y="38100"/>
            <a:ext cx="4867275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217E5F-CDD7-41CC-8CCB-EED141D6088F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00719-101A-43AA-8F89-769EADFE9906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62074"/>
          </a:xfrm>
        </p:spPr>
        <p:txBody>
          <a:bodyPr/>
          <a:lstStyle/>
          <a:p>
            <a:r>
              <a:rPr lang="it-IT" dirty="0" smtClean="0"/>
              <a:t>La”</a:t>
            </a:r>
            <a:r>
              <a:rPr lang="it-IT" dirty="0" err="1" smtClean="0"/>
              <a:t>quasi…</a:t>
            </a:r>
            <a:r>
              <a:rPr lang="it-IT" dirty="0" smtClean="0"/>
              <a:t> </a:t>
            </a:r>
            <a:r>
              <a:rPr lang="it-IT" dirty="0" err="1" smtClean="0"/>
              <a:t>vincita…</a:t>
            </a:r>
            <a:r>
              <a:rPr lang="it-IT" dirty="0" smtClean="0"/>
              <a:t>!”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544616" cy="56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A0F25E-22E3-4384-AA6B-DB717F4DCBE7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00719-101A-43AA-8F89-769EADFE9906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392113" algn="l"/>
                <a:tab pos="1068388" algn="l"/>
                <a:tab pos="1330325" algn="l"/>
              </a:tabLst>
            </a:pPr>
            <a:r>
              <a:rPr lang="it-IT" sz="1400" b="1" dirty="0" smtClean="0">
                <a:latin typeface="Verdana" pitchFamily="34" charset="0"/>
                <a:cs typeface="Times New Roman" pitchFamily="18" charset="0"/>
              </a:rPr>
              <a:t>I </a:t>
            </a:r>
            <a:r>
              <a:rPr lang="it-IT" sz="1400" b="1" dirty="0">
                <a:latin typeface="Verdana" pitchFamily="34" charset="0"/>
                <a:cs typeface="Times New Roman" pitchFamily="18" charset="0"/>
              </a:rPr>
              <a:t>sintomi del Gioco d'Azzardo Patologico</a:t>
            </a:r>
            <a:endParaRPr lang="it-IT" sz="900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endParaRPr lang="it-IT" sz="1000" b="1" dirty="0"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endParaRPr lang="it-IT" sz="10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411" name="Rettangolo 2"/>
          <p:cNvSpPr>
            <a:spLocks noChangeArrowheads="1"/>
          </p:cNvSpPr>
          <p:nvPr/>
        </p:nvSpPr>
        <p:spPr bwMode="auto">
          <a:xfrm>
            <a:off x="285750" y="142875"/>
            <a:ext cx="85725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endParaRPr lang="it-IT" sz="1400" b="1" dirty="0">
              <a:latin typeface="Verdana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1400" b="1" dirty="0" smtClean="0">
                <a:latin typeface="Verdana" pitchFamily="34" charset="0"/>
                <a:cs typeface="Times New Roman" pitchFamily="18" charset="0"/>
              </a:rPr>
              <a:t>I </a:t>
            </a:r>
            <a:r>
              <a:rPr lang="it-IT" sz="1400" b="1" dirty="0">
                <a:latin typeface="Verdana" pitchFamily="34" charset="0"/>
                <a:cs typeface="Times New Roman" pitchFamily="18" charset="0"/>
              </a:rPr>
              <a:t>sintomi</a:t>
            </a:r>
            <a:endParaRPr lang="it-IT" sz="1200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1400" dirty="0" smtClean="0">
                <a:latin typeface="Verdana" pitchFamily="34" charset="0"/>
                <a:cs typeface="Times New Roman" pitchFamily="18" charset="0"/>
              </a:rPr>
              <a:t>In 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ogni malattia ci sono 3 categorie di sintomi: psichici, fisici,sociali.</a:t>
            </a:r>
            <a:br>
              <a:rPr lang="it-IT" sz="1400" dirty="0">
                <a:latin typeface="Verdana" pitchFamily="34" charset="0"/>
                <a:cs typeface="Times New Roman" pitchFamily="18" charset="0"/>
              </a:rPr>
            </a:br>
            <a:r>
              <a:rPr lang="it-IT" sz="1400" dirty="0">
                <a:latin typeface="Verdana" pitchFamily="34" charset="0"/>
                <a:cs typeface="Times New Roman" pitchFamily="18" charset="0"/>
              </a:rPr>
              <a:t>Elenchiamo di seguito i principali sintomi prodotti del gioco d'azzardo patologico:</a:t>
            </a:r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endParaRPr lang="it-IT" sz="1400" dirty="0"/>
          </a:p>
          <a:p>
            <a:pPr algn="ctr"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1400" b="1" dirty="0" smtClean="0">
                <a:latin typeface="Verdana" pitchFamily="34" charset="0"/>
                <a:cs typeface="Times New Roman" pitchFamily="18" charset="0"/>
              </a:rPr>
              <a:t>     </a:t>
            </a:r>
            <a:r>
              <a:rPr lang="it-IT" sz="1200" b="1" dirty="0">
                <a:latin typeface="Verdana" pitchFamily="34" charset="0"/>
                <a:cs typeface="Times New Roman" pitchFamily="18" charset="0"/>
              </a:rPr>
              <a:t>SINTOMI PSICHICI </a:t>
            </a:r>
            <a:r>
              <a:rPr lang="it-IT" sz="2400" dirty="0">
                <a:cs typeface="Times New Roman" pitchFamily="18" charset="0"/>
              </a:rPr>
              <a:t>	</a:t>
            </a:r>
            <a:endParaRPr lang="it-IT" sz="1400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2400" dirty="0">
                <a:cs typeface="Times New Roman" pitchFamily="18" charset="0"/>
              </a:rPr>
              <a:t>		</a:t>
            </a:r>
            <a:r>
              <a:rPr lang="it-IT" sz="3200" dirty="0">
                <a:cs typeface="Times New Roman" pitchFamily="18" charset="0"/>
              </a:rPr>
              <a:t>-	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ossessione del gioco</a:t>
            </a:r>
            <a:endParaRPr lang="it-IT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3200" dirty="0">
                <a:cs typeface="Times New Roman" pitchFamily="18" charset="0"/>
              </a:rPr>
              <a:t> 	 	-	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senso di onnipotenza, presunzione</a:t>
            </a:r>
            <a:endParaRPr lang="it-IT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3200" dirty="0">
                <a:cs typeface="Times New Roman" pitchFamily="18" charset="0"/>
              </a:rPr>
              <a:t> 	 	-	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nervosismo, irritabilità, ansia</a:t>
            </a:r>
            <a:endParaRPr lang="it-IT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3200" dirty="0">
                <a:cs typeface="Times New Roman" pitchFamily="18" charset="0"/>
              </a:rPr>
              <a:t> 	 	-	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alterazioni del tono dell'umore</a:t>
            </a:r>
            <a:endParaRPr lang="it-IT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3200" dirty="0">
                <a:cs typeface="Times New Roman" pitchFamily="18" charset="0"/>
              </a:rPr>
              <a:t> 	 	-	</a:t>
            </a:r>
            <a:r>
              <a:rPr lang="it-IT" sz="1400" dirty="0" err="1">
                <a:latin typeface="Verdana" pitchFamily="34" charset="0"/>
                <a:cs typeface="Times New Roman" pitchFamily="18" charset="0"/>
              </a:rPr>
              <a:t>persecutorietà</a:t>
            </a:r>
            <a:endParaRPr lang="it-IT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3200" dirty="0">
                <a:cs typeface="Times New Roman" pitchFamily="18" charset="0"/>
              </a:rPr>
              <a:t> 	 	-	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senso di colpa, alterazioni della autostima</a:t>
            </a:r>
            <a:endParaRPr lang="it-IT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3200" dirty="0">
                <a:cs typeface="Times New Roman" pitchFamily="18" charset="0"/>
              </a:rPr>
              <a:t> 	 	-	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tendenza alla superstizione</a:t>
            </a:r>
            <a:endParaRPr lang="it-IT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3200" dirty="0">
                <a:cs typeface="Times New Roman" pitchFamily="18" charset="0"/>
              </a:rPr>
              <a:t> 	 	-	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aumento dell'impulsività </a:t>
            </a:r>
            <a:endParaRPr lang="it-IT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3200" dirty="0">
                <a:cs typeface="Times New Roman" pitchFamily="18" charset="0"/>
              </a:rPr>
              <a:t> 	 	-	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distorsione della realtà (minimizzare, enfatizzare)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B4AA16-F847-4139-8D26-17A1B21F3840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2D865-7E35-4E27-941B-65BAE2798DB7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642938"/>
            <a:ext cx="91440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392113" algn="l"/>
                <a:tab pos="1068388" algn="l"/>
                <a:tab pos="1330325" algn="l"/>
              </a:tabLst>
            </a:pPr>
            <a:r>
              <a:rPr lang="it-IT" sz="1400" b="1" dirty="0" smtClean="0">
                <a:latin typeface="Verdana" pitchFamily="34" charset="0"/>
                <a:cs typeface="Times New Roman" pitchFamily="18" charset="0"/>
              </a:rPr>
              <a:t>I </a:t>
            </a:r>
            <a:r>
              <a:rPr lang="it-IT" sz="1400" b="1" dirty="0">
                <a:latin typeface="Verdana" pitchFamily="34" charset="0"/>
                <a:cs typeface="Times New Roman" pitchFamily="18" charset="0"/>
              </a:rPr>
              <a:t>sintomi del Gioco d'Azzardo Patologico</a:t>
            </a:r>
            <a:endParaRPr lang="it-IT" sz="900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endParaRPr lang="it-IT" sz="1000" b="1" dirty="0"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endParaRPr lang="it-IT" sz="1000" b="1" dirty="0">
              <a:latin typeface="Verdana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4000" dirty="0">
                <a:cs typeface="Times New Roman" pitchFamily="18" charset="0"/>
              </a:rPr>
              <a:t>	</a:t>
            </a:r>
            <a:r>
              <a:rPr lang="it-IT" b="1" dirty="0">
                <a:latin typeface="Verdana" pitchFamily="34" charset="0"/>
                <a:cs typeface="Times New Roman" pitchFamily="18" charset="0"/>
              </a:rPr>
              <a:t>SINTOMI FISICI</a:t>
            </a:r>
            <a:endParaRPr lang="it-IT" sz="2400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b="1" dirty="0">
                <a:latin typeface="Verdana" pitchFamily="34" charset="0"/>
                <a:cs typeface="Times New Roman" pitchFamily="18" charset="0"/>
              </a:rPr>
              <a:t>	 </a:t>
            </a:r>
            <a:r>
              <a:rPr lang="it-IT" sz="4000" dirty="0">
                <a:cs typeface="Times New Roman" pitchFamily="18" charset="0"/>
              </a:rPr>
              <a:t>	-	</a:t>
            </a:r>
            <a:r>
              <a:rPr lang="it-IT" dirty="0">
                <a:latin typeface="Verdana" pitchFamily="34" charset="0"/>
                <a:cs typeface="Times New Roman" pitchFamily="18" charset="0"/>
              </a:rPr>
              <a:t>alterazioni dell'alimentazione</a:t>
            </a:r>
            <a:endParaRPr lang="it-IT" sz="2400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4000" dirty="0">
                <a:cs typeface="Times New Roman" pitchFamily="18" charset="0"/>
              </a:rPr>
              <a:t> 	 	-	</a:t>
            </a:r>
            <a:r>
              <a:rPr lang="it-IT" dirty="0">
                <a:latin typeface="Verdana" pitchFamily="34" charset="0"/>
                <a:cs typeface="Times New Roman" pitchFamily="18" charset="0"/>
              </a:rPr>
              <a:t>cefalea</a:t>
            </a:r>
            <a:endParaRPr lang="it-IT" sz="2400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4000" dirty="0">
                <a:cs typeface="Times New Roman" pitchFamily="18" charset="0"/>
              </a:rPr>
              <a:t> 	 	-	</a:t>
            </a:r>
            <a:r>
              <a:rPr lang="it-IT" dirty="0">
                <a:latin typeface="Verdana" pitchFamily="34" charset="0"/>
                <a:cs typeface="Times New Roman" pitchFamily="18" charset="0"/>
              </a:rPr>
              <a:t>conseguenze fisiche dell'utilizzo di sostanze stupefacenti o alcol</a:t>
            </a:r>
            <a:endParaRPr lang="it-IT" sz="2400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4000" dirty="0">
                <a:cs typeface="Times New Roman" pitchFamily="18" charset="0"/>
              </a:rPr>
              <a:t> 	 	-	</a:t>
            </a:r>
            <a:r>
              <a:rPr lang="it-IT" dirty="0">
                <a:latin typeface="Verdana" pitchFamily="34" charset="0"/>
                <a:cs typeface="Times New Roman" pitchFamily="18" charset="0"/>
              </a:rPr>
              <a:t>insonnia</a:t>
            </a:r>
            <a:endParaRPr lang="it-IT" sz="2400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4000" dirty="0">
                <a:cs typeface="Times New Roman" pitchFamily="18" charset="0"/>
              </a:rPr>
              <a:t> 	 	-	</a:t>
            </a:r>
            <a:r>
              <a:rPr lang="it-IT" dirty="0">
                <a:latin typeface="Verdana" pitchFamily="34" charset="0"/>
                <a:cs typeface="Times New Roman" pitchFamily="18" charset="0"/>
              </a:rPr>
              <a:t>sintomi fisici dell'ansia (tremori, sudorazione, palpitazioni ecc.)</a:t>
            </a:r>
            <a:endParaRPr lang="it-IT" sz="24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2479C-5CAF-4F52-9212-A48434D7C3EB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2D865-7E35-4E27-941B-65BAE2798DB7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tangolo 1"/>
          <p:cNvSpPr>
            <a:spLocks noChangeArrowheads="1"/>
          </p:cNvSpPr>
          <p:nvPr/>
        </p:nvSpPr>
        <p:spPr bwMode="auto">
          <a:xfrm>
            <a:off x="285750" y="1143000"/>
            <a:ext cx="828675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1600" b="1" dirty="0" smtClean="0">
                <a:latin typeface="Verdana" pitchFamily="34" charset="0"/>
                <a:cs typeface="Times New Roman" pitchFamily="18" charset="0"/>
              </a:rPr>
              <a:t>I </a:t>
            </a:r>
            <a:r>
              <a:rPr lang="it-IT" sz="1600" b="1" dirty="0">
                <a:latin typeface="Verdana" pitchFamily="34" charset="0"/>
                <a:cs typeface="Times New Roman" pitchFamily="18" charset="0"/>
              </a:rPr>
              <a:t>sintomi del Gioco d'Azzardo Patologico</a:t>
            </a:r>
            <a:endParaRPr lang="it-IT" sz="1000" dirty="0"/>
          </a:p>
          <a:p>
            <a:pPr algn="ctr"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2400" b="1" dirty="0" smtClean="0">
                <a:latin typeface="Verdana" pitchFamily="34" charset="0"/>
                <a:cs typeface="Times New Roman" pitchFamily="18" charset="0"/>
              </a:rPr>
              <a:t>- </a:t>
            </a:r>
            <a:r>
              <a:rPr lang="it-IT" sz="3600" dirty="0">
                <a:cs typeface="Times New Roman" pitchFamily="18" charset="0"/>
              </a:rPr>
              <a:t>	</a:t>
            </a:r>
            <a:r>
              <a:rPr lang="it-IT" sz="1600" b="1" dirty="0">
                <a:latin typeface="Verdana" pitchFamily="34" charset="0"/>
                <a:cs typeface="Times New Roman" pitchFamily="18" charset="0"/>
              </a:rPr>
              <a:t>SINTOMI SOCIALI </a:t>
            </a:r>
            <a:r>
              <a:rPr lang="it-IT" sz="3600" dirty="0">
                <a:cs typeface="Times New Roman" pitchFamily="18" charset="0"/>
              </a:rPr>
              <a:t>	</a:t>
            </a:r>
            <a:endParaRPr lang="it-IT" sz="2000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3600" dirty="0">
                <a:cs typeface="Times New Roman" pitchFamily="18" charset="0"/>
              </a:rPr>
              <a:t>		-	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danni economici</a:t>
            </a:r>
            <a:endParaRPr lang="it-IT" sz="2000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3600" dirty="0">
                <a:cs typeface="Times New Roman" pitchFamily="18" charset="0"/>
              </a:rPr>
              <a:t> 	 	-	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danni morali </a:t>
            </a:r>
            <a:endParaRPr lang="it-IT" sz="2000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3600" dirty="0">
                <a:cs typeface="Times New Roman" pitchFamily="18" charset="0"/>
              </a:rPr>
              <a:t> 	 	-	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danni sociali </a:t>
            </a:r>
            <a:endParaRPr lang="it-IT" sz="2000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3600" dirty="0">
                <a:cs typeface="Times New Roman" pitchFamily="18" charset="0"/>
              </a:rPr>
              <a:t> 	 	-	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danni familiari </a:t>
            </a:r>
            <a:endParaRPr lang="it-IT" sz="2000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3600" dirty="0">
                <a:cs typeface="Times New Roman" pitchFamily="18" charset="0"/>
              </a:rPr>
              <a:t> 	 	-	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danni lavorativi </a:t>
            </a:r>
            <a:endParaRPr lang="it-IT" sz="2000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3600" dirty="0">
                <a:cs typeface="Times New Roman" pitchFamily="18" charset="0"/>
              </a:rPr>
              <a:t> 	 	-	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difficile gestione del denaro (spese impulsive)</a:t>
            </a:r>
            <a:endParaRPr lang="it-IT" sz="2000" dirty="0"/>
          </a:p>
          <a:p>
            <a:pPr eaLnBrk="0" hangingPunct="0">
              <a:tabLst>
                <a:tab pos="392113" algn="l"/>
                <a:tab pos="1068388" algn="l"/>
                <a:tab pos="1330325" algn="l"/>
              </a:tabLst>
            </a:pPr>
            <a:r>
              <a:rPr lang="it-IT" sz="3600" dirty="0">
                <a:cs typeface="Times New Roman" pitchFamily="18" charset="0"/>
              </a:rPr>
              <a:t> 	 	-	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isolamento sociale.</a:t>
            </a:r>
            <a:endParaRPr lang="it-IT" sz="48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AA90E-B93A-4728-908C-7B0CF9282CCB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2D865-7E35-4E27-941B-65BAE2798DB7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500063" y="642938"/>
            <a:ext cx="7929562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17525" algn="l"/>
              </a:tabLst>
            </a:pPr>
            <a:r>
              <a:rPr lang="it-IT" sz="2400" b="1" dirty="0" smtClean="0">
                <a:latin typeface="Verdana" pitchFamily="34" charset="0"/>
                <a:cs typeface="Times New Roman" pitchFamily="18" charset="0"/>
              </a:rPr>
              <a:t>L'astinenza</a:t>
            </a:r>
            <a:endParaRPr lang="it-IT" sz="2000" dirty="0"/>
          </a:p>
          <a:p>
            <a:pPr eaLnBrk="0" hangingPunct="0">
              <a:tabLst>
                <a:tab pos="517525" algn="l"/>
              </a:tabLst>
            </a:pPr>
            <a:endParaRPr lang="it-IT" sz="1600" dirty="0"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tabLst>
                <a:tab pos="517525" algn="l"/>
              </a:tabLst>
            </a:pPr>
            <a:r>
              <a:rPr lang="it-IT" sz="1600" dirty="0">
                <a:latin typeface="Verdana" pitchFamily="34" charset="0"/>
                <a:cs typeface="Times New Roman" pitchFamily="18" charset="0"/>
              </a:rPr>
              <a:t>Come tutte le dipendenze, anche il gioco d'azzardo patologico presenta dei sintomi d'astinenza, spesso molto intensi e caratterizzati da:</a:t>
            </a:r>
          </a:p>
          <a:p>
            <a:pPr eaLnBrk="0" hangingPunct="0">
              <a:tabLst>
                <a:tab pos="517525" algn="l"/>
              </a:tabLst>
            </a:pPr>
            <a:endParaRPr lang="it-IT" sz="2000" dirty="0"/>
          </a:p>
          <a:p>
            <a:pPr eaLnBrk="0" hangingPunct="0">
              <a:buFont typeface="Arial" charset="0"/>
              <a:buChar char="•"/>
              <a:tabLst>
                <a:tab pos="517525" algn="l"/>
              </a:tabLst>
            </a:pPr>
            <a:r>
              <a:rPr lang="it-IT" sz="3600" dirty="0">
                <a:cs typeface="Times New Roman" pitchFamily="18" charset="0"/>
              </a:rPr>
              <a:t>	</a:t>
            </a:r>
            <a:r>
              <a:rPr lang="it-IT" sz="1600" b="1" dirty="0">
                <a:latin typeface="Verdana" pitchFamily="34" charset="0"/>
                <a:cs typeface="Times New Roman" pitchFamily="18" charset="0"/>
              </a:rPr>
              <a:t>inquietudine, nervosismo </a:t>
            </a:r>
            <a:endParaRPr lang="it-IT" sz="2000" dirty="0"/>
          </a:p>
          <a:p>
            <a:pPr eaLnBrk="0" hangingPunct="0">
              <a:buFont typeface="Arial" charset="0"/>
              <a:buChar char="•"/>
              <a:tabLst>
                <a:tab pos="517525" algn="l"/>
              </a:tabLst>
            </a:pPr>
            <a:r>
              <a:rPr lang="it-IT" sz="3600" dirty="0">
                <a:cs typeface="Times New Roman" pitchFamily="18" charset="0"/>
              </a:rPr>
              <a:t>	</a:t>
            </a:r>
            <a:r>
              <a:rPr lang="it-IT" sz="1600" b="1" dirty="0">
                <a:latin typeface="Verdana" pitchFamily="34" charset="0"/>
                <a:cs typeface="Times New Roman" pitchFamily="18" charset="0"/>
              </a:rPr>
              <a:t>tremori</a:t>
            </a:r>
            <a:endParaRPr lang="it-IT" sz="2000" dirty="0"/>
          </a:p>
          <a:p>
            <a:pPr eaLnBrk="0" hangingPunct="0">
              <a:buFont typeface="Arial" charset="0"/>
              <a:buChar char="•"/>
              <a:tabLst>
                <a:tab pos="517525" algn="l"/>
              </a:tabLst>
            </a:pPr>
            <a:r>
              <a:rPr lang="it-IT" sz="3600" dirty="0">
                <a:cs typeface="Times New Roman" pitchFamily="18" charset="0"/>
              </a:rPr>
              <a:t>	</a:t>
            </a:r>
            <a:r>
              <a:rPr lang="it-IT" sz="1600" b="1" dirty="0">
                <a:latin typeface="Verdana" pitchFamily="34" charset="0"/>
                <a:cs typeface="Times New Roman" pitchFamily="18" charset="0"/>
              </a:rPr>
              <a:t>nausea, vomito </a:t>
            </a:r>
            <a:endParaRPr lang="it-IT" sz="2000" dirty="0"/>
          </a:p>
          <a:p>
            <a:pPr eaLnBrk="0" hangingPunct="0">
              <a:buFont typeface="Arial" charset="0"/>
              <a:buChar char="•"/>
              <a:tabLst>
                <a:tab pos="517525" algn="l"/>
              </a:tabLst>
            </a:pPr>
            <a:r>
              <a:rPr lang="it-IT" sz="3600" dirty="0">
                <a:cs typeface="Times New Roman" pitchFamily="18" charset="0"/>
              </a:rPr>
              <a:t>	</a:t>
            </a:r>
            <a:r>
              <a:rPr lang="it-IT" sz="1600" b="1" dirty="0">
                <a:latin typeface="Verdana" pitchFamily="34" charset="0"/>
                <a:cs typeface="Times New Roman" pitchFamily="18" charset="0"/>
              </a:rPr>
              <a:t>insonnia</a:t>
            </a:r>
            <a:endParaRPr lang="it-IT" sz="2000" dirty="0"/>
          </a:p>
          <a:p>
            <a:pPr eaLnBrk="0" hangingPunct="0">
              <a:buFont typeface="Arial" charset="0"/>
              <a:buChar char="•"/>
              <a:tabLst>
                <a:tab pos="517525" algn="l"/>
              </a:tabLst>
            </a:pPr>
            <a:r>
              <a:rPr lang="it-IT" sz="3600" dirty="0">
                <a:cs typeface="Times New Roman" pitchFamily="18" charset="0"/>
              </a:rPr>
              <a:t>	</a:t>
            </a:r>
            <a:r>
              <a:rPr lang="it-IT" sz="1600" b="1" dirty="0">
                <a:latin typeface="Verdana" pitchFamily="34" charset="0"/>
                <a:cs typeface="Times New Roman" pitchFamily="18" charset="0"/>
              </a:rPr>
              <a:t>altri</a:t>
            </a:r>
            <a:endParaRPr lang="it-IT" sz="48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4C7591-9274-4C70-8275-A1FCF7C614A7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2D865-7E35-4E27-941B-65BAE2798DB7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11560" y="729488"/>
            <a:ext cx="777240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Gioco d’Azzardo Patologico - GAP</a:t>
            </a:r>
            <a:b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954113" y="1336099"/>
            <a:ext cx="8136904" cy="550912"/>
          </a:xfrm>
        </p:spPr>
        <p:txBody>
          <a:bodyPr>
            <a:noAutofit/>
          </a:bodyPr>
          <a:lstStyle/>
          <a:p>
            <a:endParaRPr lang="it-I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72816"/>
            <a:ext cx="3996445" cy="388843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 flipH="1">
            <a:off x="4258525" y="2200457"/>
            <a:ext cx="46805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Cliniche sul Disturbo da GAP nel</a:t>
            </a:r>
          </a:p>
          <a:p>
            <a:pPr algn="ctr"/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SER.T. CATANIA 2 – DSM ASP Catania</a:t>
            </a:r>
          </a:p>
          <a:p>
            <a:pPr algn="ctr"/>
            <a:endParaRPr lang="it-IT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GIUSEPPE LA ROCCA</a:t>
            </a:r>
          </a:p>
          <a:p>
            <a:pPr algn="ctr"/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Psichiatra -Responsabile </a:t>
            </a:r>
            <a:r>
              <a:rPr lang="it-IT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Ser.T.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CT2</a:t>
            </a:r>
          </a:p>
          <a:p>
            <a:pPr algn="ctr"/>
            <a:endParaRPr lang="it-IT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Referente GAP</a:t>
            </a:r>
          </a:p>
          <a:p>
            <a:pPr algn="ctr"/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Gaetano Grimaldi  - Pedagogista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9BBFD-2168-4B77-A56A-4F7FA9547F36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2D865-7E35-4E27-941B-65BAE2798DB7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699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Slides GAP\gioc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765175"/>
            <a:ext cx="7215188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2C03B9-B465-48E2-A6C0-B2B7FA788C4C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00719-101A-43AA-8F89-769EADFE9906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357188" y="267162"/>
            <a:ext cx="8072437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2000" b="1" dirty="0" smtClean="0">
                <a:latin typeface="Verdana" pitchFamily="34" charset="0"/>
                <a:cs typeface="Times New Roman" pitchFamily="18" charset="0"/>
              </a:rPr>
              <a:t>Le </a:t>
            </a:r>
            <a:r>
              <a:rPr lang="it-IT" sz="2000" b="1" dirty="0">
                <a:latin typeface="Verdana" pitchFamily="34" charset="0"/>
                <a:cs typeface="Times New Roman" pitchFamily="18" charset="0"/>
              </a:rPr>
              <a:t>conseguenze del Gioco d'Azzardo Patologico</a:t>
            </a:r>
            <a:endParaRPr lang="it-IT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it-IT" sz="1400" b="1" dirty="0">
              <a:latin typeface="Verdana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Il gioco d'azzardo patologico è </a:t>
            </a:r>
            <a:r>
              <a:rPr lang="it-IT" sz="1400" b="1" dirty="0" smtClean="0">
                <a:latin typeface="Verdana" pitchFamily="34" charset="0"/>
                <a:cs typeface="Times New Roman" pitchFamily="18" charset="0"/>
              </a:rPr>
              <a:t>un disturbo </a:t>
            </a:r>
            <a:r>
              <a:rPr lang="it-IT" sz="1400" b="1" dirty="0">
                <a:latin typeface="Verdana" pitchFamily="34" charset="0"/>
                <a:cs typeface="Times New Roman" pitchFamily="18" charset="0"/>
              </a:rPr>
              <a:t>molto grave!</a:t>
            </a:r>
            <a:br>
              <a:rPr lang="it-IT" sz="1400" b="1" dirty="0">
                <a:latin typeface="Verdana" pitchFamily="34" charset="0"/>
                <a:cs typeface="Times New Roman" pitchFamily="18" charset="0"/>
              </a:rPr>
            </a:br>
            <a:r>
              <a:rPr lang="it-IT" sz="1400" b="1" dirty="0">
                <a:latin typeface="Verdana" pitchFamily="34" charset="0"/>
                <a:cs typeface="Times New Roman" pitchFamily="18" charset="0"/>
              </a:rPr>
              <a:t>Il gioco d'azzardo patologico </a:t>
            </a:r>
            <a:r>
              <a:rPr lang="it-IT" sz="1400" b="1" dirty="0" smtClean="0">
                <a:latin typeface="Verdana" pitchFamily="34" charset="0"/>
                <a:cs typeface="Times New Roman" pitchFamily="18" charset="0"/>
              </a:rPr>
              <a:t>può essere considerata </a:t>
            </a:r>
            <a:r>
              <a:rPr lang="it-IT" sz="1400" b="1" dirty="0">
                <a:latin typeface="Verdana" pitchFamily="34" charset="0"/>
                <a:cs typeface="Times New Roman" pitchFamily="18" charset="0"/>
              </a:rPr>
              <a:t>una malattia potenzialmente mortale!</a:t>
            </a:r>
            <a:endParaRPr lang="it-IT" sz="32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endParaRPr lang="it-IT" sz="1400" dirty="0"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it-IT" sz="1400" dirty="0">
                <a:latin typeface="Verdana" pitchFamily="34" charset="0"/>
                <a:cs typeface="Times New Roman" pitchFamily="18" charset="0"/>
              </a:rPr>
              <a:t>Si è calcolato infatti </a:t>
            </a:r>
            <a:r>
              <a:rPr lang="it-IT" sz="1400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che i tentativi di suicidio nei giocatori d'azzardo patologici sono fino a 4 volte superiori rispetto alla media dell'intera popolazione. </a:t>
            </a:r>
          </a:p>
          <a:p>
            <a:pPr eaLnBrk="0" hangingPunct="0">
              <a:lnSpc>
                <a:spcPct val="200000"/>
              </a:lnSpc>
            </a:pPr>
            <a:r>
              <a:rPr lang="it-IT" sz="1400" dirty="0">
                <a:latin typeface="Verdana" pitchFamily="34" charset="0"/>
                <a:cs typeface="Times New Roman" pitchFamily="18" charset="0"/>
              </a:rPr>
              <a:t>A ciò bisogna aggiungere i danni creati dalla frequente </a:t>
            </a:r>
            <a:r>
              <a:rPr lang="it-IT" sz="1400" u="sng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associazione con altre dipendenze (</a:t>
            </a:r>
            <a:r>
              <a:rPr lang="it-IT" sz="1400" u="sng" dirty="0" err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politossicodipendenze</a:t>
            </a:r>
            <a:r>
              <a:rPr lang="it-IT" sz="1400" u="sng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o </a:t>
            </a:r>
            <a:r>
              <a:rPr lang="it-IT" sz="1400" u="sng" dirty="0" err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codipendenze</a:t>
            </a:r>
            <a:r>
              <a:rPr lang="it-IT" sz="1400" u="sng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), soprattutto da alcol e da altre sostanze stupefacenti.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/>
            </a:r>
            <a:br>
              <a:rPr lang="it-IT" sz="1400" dirty="0">
                <a:latin typeface="Verdana" pitchFamily="34" charset="0"/>
                <a:cs typeface="Times New Roman" pitchFamily="18" charset="0"/>
              </a:rPr>
            </a:br>
            <a:r>
              <a:rPr lang="it-IT" sz="1400" dirty="0">
                <a:latin typeface="Verdana" pitchFamily="34" charset="0"/>
                <a:cs typeface="Times New Roman" pitchFamily="18" charset="0"/>
              </a:rPr>
              <a:t>Parimenti frequente è lo sviluppo di disturbi legati allo stress: dolori allo stomaco, ulcere, coliti, insonnia, ipertensione, malattie cardiache, emicranie ecc.</a:t>
            </a:r>
            <a:br>
              <a:rPr lang="it-IT" sz="1400" dirty="0">
                <a:latin typeface="Verdana" pitchFamily="34" charset="0"/>
                <a:cs typeface="Times New Roman" pitchFamily="18" charset="0"/>
              </a:rPr>
            </a:br>
            <a:r>
              <a:rPr lang="it-IT" sz="1400" dirty="0">
                <a:latin typeface="Verdana" pitchFamily="34" charset="0"/>
                <a:cs typeface="Times New Roman" pitchFamily="18" charset="0"/>
              </a:rPr>
              <a:t>Le conseguenze più evidenti, inoltre, sono quelle più strettamente legate alle perdite finanziarie e dei propri beni</a:t>
            </a:r>
            <a:r>
              <a:rPr lang="it-IT" sz="1400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; le ripercussioni sull'ambiente di lavoro, le separazioni e i divorzi, le conseguenze sui figli.</a:t>
            </a:r>
            <a:endParaRPr lang="it-IT" sz="4400" dirty="0">
              <a:solidFill>
                <a:srgbClr val="C00000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9A9D91-C4CD-4B05-AD0D-90F4CDA8B847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2D865-7E35-4E27-941B-65BAE2798DB7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71500" y="600353"/>
            <a:ext cx="771525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331788" algn="l"/>
                <a:tab pos="1371600" algn="l"/>
                <a:tab pos="1573213" algn="l"/>
              </a:tabLst>
              <a:defRPr/>
            </a:pPr>
            <a:r>
              <a:rPr lang="it-IT" sz="1600" b="1" dirty="0">
                <a:latin typeface="Verdana" pitchFamily="34" charset="0"/>
                <a:ea typeface="Times New Roman" pitchFamily="18" charset="0"/>
              </a:rPr>
              <a:t>9 - Evoluzione del Gioco d'Azzardo Patologico</a:t>
            </a:r>
            <a:endParaRPr lang="it-IT" sz="1400" dirty="0">
              <a:latin typeface="Arial" pitchFamily="34" charset="0"/>
            </a:endParaRP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  <a:defRPr/>
            </a:pPr>
            <a:endParaRPr lang="it-IT" sz="1100" dirty="0">
              <a:latin typeface="Verdana" pitchFamily="34" charset="0"/>
              <a:ea typeface="Times New Roman" pitchFamily="18" charset="0"/>
            </a:endParaRP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  <a:defRPr/>
            </a:pPr>
            <a:r>
              <a:rPr lang="it-IT" sz="1100" dirty="0">
                <a:latin typeface="Verdana" pitchFamily="34" charset="0"/>
                <a:ea typeface="Times New Roman" pitchFamily="18" charset="0"/>
              </a:rPr>
              <a:t>L'evoluzione del gioco d'azzardo patologico è stata ben descritta da Custer (1982), come una successione di fasi che, dalla primitiva </a:t>
            </a:r>
            <a:r>
              <a:rPr lang="it-IT" sz="1100" b="1" dirty="0">
                <a:latin typeface="Verdana" pitchFamily="34" charset="0"/>
                <a:ea typeface="Times New Roman" pitchFamily="18" charset="0"/>
              </a:rPr>
              <a:t>fase vincente</a:t>
            </a:r>
            <a:r>
              <a:rPr lang="it-IT" sz="1100" dirty="0">
                <a:latin typeface="Verdana" pitchFamily="34" charset="0"/>
                <a:ea typeface="Times New Roman" pitchFamily="18" charset="0"/>
              </a:rPr>
              <a:t>, passando attraverso la </a:t>
            </a:r>
            <a:r>
              <a:rPr lang="it-IT" sz="1100" b="1" dirty="0">
                <a:latin typeface="Verdana" pitchFamily="34" charset="0"/>
                <a:ea typeface="Times New Roman" pitchFamily="18" charset="0"/>
              </a:rPr>
              <a:t>fase perdente</a:t>
            </a:r>
            <a:r>
              <a:rPr lang="it-IT" sz="1100" dirty="0">
                <a:latin typeface="Verdana" pitchFamily="34" charset="0"/>
                <a:ea typeface="Times New Roman" pitchFamily="18" charset="0"/>
              </a:rPr>
              <a:t>, culminano nella </a:t>
            </a:r>
            <a:r>
              <a:rPr lang="it-IT" sz="1100" b="1" dirty="0">
                <a:latin typeface="Verdana" pitchFamily="34" charset="0"/>
                <a:ea typeface="Times New Roman" pitchFamily="18" charset="0"/>
              </a:rPr>
              <a:t>fase della disperazione</a:t>
            </a:r>
            <a:r>
              <a:rPr lang="it-IT" sz="1100" dirty="0">
                <a:latin typeface="Verdana" pitchFamily="34" charset="0"/>
                <a:ea typeface="Times New Roman" pitchFamily="18" charset="0"/>
              </a:rPr>
              <a:t>.</a:t>
            </a:r>
            <a:br>
              <a:rPr lang="it-IT" sz="1100" dirty="0">
                <a:latin typeface="Verdana" pitchFamily="34" charset="0"/>
                <a:ea typeface="Times New Roman" pitchFamily="18" charset="0"/>
              </a:rPr>
            </a:br>
            <a:r>
              <a:rPr lang="it-IT" sz="1100" dirty="0">
                <a:latin typeface="Verdana" pitchFamily="34" charset="0"/>
                <a:ea typeface="Times New Roman" pitchFamily="18" charset="0"/>
              </a:rPr>
              <a:t>A questo punto vi può essere il recupero, passando attraverso una </a:t>
            </a:r>
            <a:r>
              <a:rPr lang="it-IT" sz="1100" b="1" dirty="0">
                <a:latin typeface="Verdana" pitchFamily="34" charset="0"/>
                <a:ea typeface="Times New Roman" pitchFamily="18" charset="0"/>
              </a:rPr>
              <a:t>fase critica, di ricostruzione e di crescita</a:t>
            </a:r>
            <a:r>
              <a:rPr lang="it-IT" sz="1100" dirty="0">
                <a:latin typeface="Verdana" pitchFamily="34" charset="0"/>
                <a:ea typeface="Times New Roman" pitchFamily="18" charset="0"/>
              </a:rPr>
              <a:t>.</a:t>
            </a:r>
            <a:br>
              <a:rPr lang="it-IT" sz="1100" dirty="0">
                <a:latin typeface="Verdana" pitchFamily="34" charset="0"/>
                <a:ea typeface="Times New Roman" pitchFamily="18" charset="0"/>
              </a:rPr>
            </a:br>
            <a:r>
              <a:rPr lang="it-IT" sz="1100" dirty="0">
                <a:latin typeface="Verdana" pitchFamily="34" charset="0"/>
                <a:ea typeface="Times New Roman" pitchFamily="18" charset="0"/>
              </a:rPr>
              <a:t>Le diverse fasi sono così caratterizzate:</a:t>
            </a: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  <a:defRPr/>
            </a:pPr>
            <a:endParaRPr lang="it-IT" sz="1100" dirty="0">
              <a:latin typeface="Arial" pitchFamily="34" charset="0"/>
            </a:endParaRP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  <a:defRPr/>
            </a:pPr>
            <a:r>
              <a:rPr lang="it-IT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1050" b="1" dirty="0">
                <a:latin typeface="Verdana" pitchFamily="34" charset="0"/>
                <a:ea typeface="Times New Roman" pitchFamily="18" charset="0"/>
              </a:rPr>
              <a:t>FASE VINCENTE </a:t>
            </a:r>
            <a:r>
              <a:rPr lang="it-IT" sz="2000" dirty="0">
                <a:latin typeface="Arial" pitchFamily="34" charset="0"/>
                <a:ea typeface="Times New Roman" pitchFamily="18" charset="0"/>
              </a:rPr>
              <a:t>	</a:t>
            </a: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  <a:defRPr/>
            </a:pPr>
            <a:r>
              <a:rPr lang="it-IT" sz="2000" dirty="0">
                <a:latin typeface="Arial" pitchFamily="34" charset="0"/>
                <a:ea typeface="Times New Roman" pitchFamily="18" charset="0"/>
              </a:rPr>
              <a:t>		</a:t>
            </a:r>
            <a:r>
              <a:rPr lang="it-IT" sz="1400" b="1" dirty="0">
                <a:latin typeface="Arial" pitchFamily="34" charset="0"/>
                <a:ea typeface="Times New Roman" pitchFamily="18" charset="0"/>
              </a:rPr>
              <a:t>-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ea typeface="Times New Roman" pitchFamily="18" charset="0"/>
              </a:rPr>
              <a:t>gioco occasionale </a:t>
            </a:r>
            <a:endParaRPr lang="it-IT" sz="1400" dirty="0">
              <a:latin typeface="Arial" pitchFamily="34" charset="0"/>
            </a:endParaRP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  <a:defRPr/>
            </a:pPr>
            <a:r>
              <a:rPr lang="it-IT" sz="1400" dirty="0">
                <a:latin typeface="Arial" pitchFamily="34" charset="0"/>
                <a:ea typeface="Times New Roman" pitchFamily="18" charset="0"/>
              </a:rPr>
              <a:t> 	 	</a:t>
            </a:r>
            <a:r>
              <a:rPr lang="it-IT" sz="1400" b="1" dirty="0">
                <a:latin typeface="Arial" pitchFamily="34" charset="0"/>
                <a:ea typeface="Times New Roman" pitchFamily="18" charset="0"/>
              </a:rPr>
              <a:t>-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ea typeface="Times New Roman" pitchFamily="18" charset="0"/>
              </a:rPr>
              <a:t>vincite iniziali</a:t>
            </a:r>
            <a:endParaRPr lang="it-IT" sz="1400" dirty="0">
              <a:latin typeface="Arial" pitchFamily="34" charset="0"/>
            </a:endParaRP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  <a:defRPr/>
            </a:pPr>
            <a:r>
              <a:rPr lang="it-IT" sz="1400" dirty="0">
                <a:latin typeface="Arial" pitchFamily="34" charset="0"/>
                <a:ea typeface="Times New Roman" pitchFamily="18" charset="0"/>
              </a:rPr>
              <a:t> 	 	</a:t>
            </a:r>
            <a:r>
              <a:rPr lang="it-IT" sz="1400" b="1" dirty="0">
                <a:latin typeface="Arial" pitchFamily="34" charset="0"/>
                <a:ea typeface="Times New Roman" pitchFamily="18" charset="0"/>
              </a:rPr>
              <a:t>-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ea typeface="Times New Roman" pitchFamily="18" charset="0"/>
              </a:rPr>
              <a:t>gioco come rimedio (contro la depressione, l'ansia ecc.)</a:t>
            </a:r>
            <a:endParaRPr lang="it-IT" sz="1400" dirty="0">
              <a:latin typeface="Arial" pitchFamily="34" charset="0"/>
            </a:endParaRP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  <a:defRPr/>
            </a:pPr>
            <a:r>
              <a:rPr lang="it-IT" sz="1400" dirty="0">
                <a:latin typeface="Arial" pitchFamily="34" charset="0"/>
                <a:ea typeface="Times New Roman" pitchFamily="18" charset="0"/>
              </a:rPr>
              <a:t> 	 	</a:t>
            </a:r>
            <a:r>
              <a:rPr lang="it-IT" sz="1400" b="1" dirty="0">
                <a:latin typeface="Arial" pitchFamily="34" charset="0"/>
                <a:ea typeface="Times New Roman" pitchFamily="18" charset="0"/>
              </a:rPr>
              <a:t>-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ea typeface="Times New Roman" pitchFamily="18" charset="0"/>
              </a:rPr>
              <a:t>si prova piacere</a:t>
            </a:r>
            <a:endParaRPr lang="it-IT" sz="1400" dirty="0">
              <a:latin typeface="Arial" pitchFamily="34" charset="0"/>
            </a:endParaRP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  <a:defRPr/>
            </a:pPr>
            <a:r>
              <a:rPr lang="it-IT" sz="20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1050" b="1" dirty="0">
                <a:latin typeface="Verdana" pitchFamily="34" charset="0"/>
                <a:ea typeface="Times New Roman" pitchFamily="18" charset="0"/>
              </a:rPr>
              <a:t>FASE PERDENTE </a:t>
            </a:r>
            <a:r>
              <a:rPr lang="it-IT" sz="2000" dirty="0">
                <a:latin typeface="Arial" pitchFamily="34" charset="0"/>
                <a:ea typeface="Times New Roman" pitchFamily="18" charset="0"/>
              </a:rPr>
              <a:t>	</a:t>
            </a: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  <a:defRPr/>
            </a:pPr>
            <a:r>
              <a:rPr lang="it-IT" sz="2000" dirty="0">
                <a:latin typeface="Arial" pitchFamily="34" charset="0"/>
                <a:ea typeface="Times New Roman" pitchFamily="18" charset="0"/>
              </a:rPr>
              <a:t>		</a:t>
            </a:r>
            <a:r>
              <a:rPr lang="it-IT" sz="1400" b="1" dirty="0">
                <a:latin typeface="Arial" pitchFamily="34" charset="0"/>
                <a:ea typeface="Times New Roman" pitchFamily="18" charset="0"/>
              </a:rPr>
              <a:t>-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ea typeface="Times New Roman" pitchFamily="18" charset="0"/>
              </a:rPr>
              <a:t>gioco solitario </a:t>
            </a:r>
            <a:endParaRPr lang="it-IT" sz="1400" dirty="0">
              <a:latin typeface="Arial" pitchFamily="34" charset="0"/>
            </a:endParaRP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  <a:defRPr/>
            </a:pPr>
            <a:r>
              <a:rPr lang="it-IT" sz="1400" dirty="0">
                <a:latin typeface="Arial" pitchFamily="34" charset="0"/>
                <a:ea typeface="Times New Roman" pitchFamily="18" charset="0"/>
              </a:rPr>
              <a:t> 	 	</a:t>
            </a:r>
            <a:r>
              <a:rPr lang="it-IT" sz="1400" b="1" dirty="0">
                <a:latin typeface="Arial" pitchFamily="34" charset="0"/>
                <a:ea typeface="Times New Roman" pitchFamily="18" charset="0"/>
              </a:rPr>
              <a:t>-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ea typeface="Times New Roman" pitchFamily="18" charset="0"/>
              </a:rPr>
              <a:t>aumenta la quantità di denaro e tempo investiti</a:t>
            </a:r>
            <a:endParaRPr lang="it-IT" sz="1400" dirty="0">
              <a:latin typeface="Arial" pitchFamily="34" charset="0"/>
            </a:endParaRP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  <a:defRPr/>
            </a:pPr>
            <a:r>
              <a:rPr lang="it-IT" sz="1400" dirty="0">
                <a:latin typeface="Arial" pitchFamily="34" charset="0"/>
                <a:ea typeface="Times New Roman" pitchFamily="18" charset="0"/>
              </a:rPr>
              <a:t> 	 	</a:t>
            </a:r>
            <a:r>
              <a:rPr lang="it-IT" sz="1400" b="1" dirty="0">
                <a:latin typeface="Arial" pitchFamily="34" charset="0"/>
                <a:ea typeface="Times New Roman" pitchFamily="18" charset="0"/>
              </a:rPr>
              <a:t>-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ea typeface="Times New Roman" pitchFamily="18" charset="0"/>
              </a:rPr>
              <a:t>perdite prolungate </a:t>
            </a:r>
            <a:endParaRPr lang="it-IT" sz="1400" dirty="0">
              <a:latin typeface="Arial" pitchFamily="34" charset="0"/>
            </a:endParaRP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  <a:defRPr/>
            </a:pPr>
            <a:r>
              <a:rPr lang="it-IT" sz="1400" dirty="0">
                <a:latin typeface="Arial" pitchFamily="34" charset="0"/>
                <a:ea typeface="Times New Roman" pitchFamily="18" charset="0"/>
              </a:rPr>
              <a:t> 	 	</a:t>
            </a:r>
            <a:r>
              <a:rPr lang="it-IT" sz="1400" b="1" dirty="0">
                <a:latin typeface="Arial" pitchFamily="34" charset="0"/>
                <a:ea typeface="Times New Roman" pitchFamily="18" charset="0"/>
              </a:rPr>
              <a:t>-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ea typeface="Times New Roman" pitchFamily="18" charset="0"/>
              </a:rPr>
              <a:t>si pensa solo al gioco</a:t>
            </a:r>
            <a:endParaRPr lang="it-IT" sz="1400" dirty="0">
              <a:latin typeface="Arial" pitchFamily="34" charset="0"/>
            </a:endParaRP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  <a:defRPr/>
            </a:pPr>
            <a:r>
              <a:rPr lang="it-IT" sz="1400" dirty="0">
                <a:latin typeface="Arial" pitchFamily="34" charset="0"/>
                <a:ea typeface="Times New Roman" pitchFamily="18" charset="0"/>
              </a:rPr>
              <a:t> 	 	</a:t>
            </a:r>
            <a:r>
              <a:rPr lang="it-IT" sz="1400" b="1" dirty="0">
                <a:latin typeface="Arial" pitchFamily="34" charset="0"/>
                <a:ea typeface="Times New Roman" pitchFamily="18" charset="0"/>
              </a:rPr>
              <a:t>-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ea typeface="Times New Roman" pitchFamily="18" charset="0"/>
              </a:rPr>
              <a:t>si utilizzano coperture e menzogne</a:t>
            </a:r>
            <a:endParaRPr lang="it-IT" sz="1400" dirty="0">
              <a:latin typeface="Arial" pitchFamily="34" charset="0"/>
            </a:endParaRP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  <a:defRPr/>
            </a:pPr>
            <a:r>
              <a:rPr lang="it-IT" sz="1400" dirty="0">
                <a:latin typeface="Arial" pitchFamily="34" charset="0"/>
                <a:ea typeface="Times New Roman" pitchFamily="18" charset="0"/>
              </a:rPr>
              <a:t>  	 	</a:t>
            </a:r>
            <a:r>
              <a:rPr lang="it-IT" sz="1400" b="1" dirty="0">
                <a:latin typeface="Arial" pitchFamily="34" charset="0"/>
                <a:ea typeface="Times New Roman" pitchFamily="18" charset="0"/>
              </a:rPr>
              <a:t>-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ea typeface="Times New Roman" pitchFamily="18" charset="0"/>
              </a:rPr>
              <a:t>non si riesce a smettere di giocare</a:t>
            </a:r>
            <a:endParaRPr lang="it-IT" sz="1400" dirty="0">
              <a:latin typeface="Arial" pitchFamily="34" charset="0"/>
            </a:endParaRP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  <a:defRPr/>
            </a:pPr>
            <a:r>
              <a:rPr lang="it-IT" sz="1400" dirty="0">
                <a:latin typeface="Arial" pitchFamily="34" charset="0"/>
                <a:ea typeface="Times New Roman" pitchFamily="18" charset="0"/>
              </a:rPr>
              <a:t> 	 	</a:t>
            </a:r>
            <a:r>
              <a:rPr lang="it-IT" sz="1400" b="1" dirty="0">
                <a:latin typeface="Arial" pitchFamily="34" charset="0"/>
                <a:ea typeface="Times New Roman" pitchFamily="18" charset="0"/>
              </a:rPr>
              <a:t>-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ea typeface="Times New Roman" pitchFamily="18" charset="0"/>
              </a:rPr>
              <a:t>inseguimento delle perdite</a:t>
            </a:r>
            <a:endParaRPr lang="it-IT" sz="1400" dirty="0">
              <a:latin typeface="Arial" pitchFamily="34" charset="0"/>
            </a:endParaRP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  <a:defRPr/>
            </a:pPr>
            <a:r>
              <a:rPr lang="it-IT" sz="1400" dirty="0">
                <a:latin typeface="Arial" pitchFamily="34" charset="0"/>
                <a:ea typeface="Times New Roman" pitchFamily="18" charset="0"/>
              </a:rPr>
              <a:t> 	 	</a:t>
            </a:r>
            <a:r>
              <a:rPr lang="it-IT" sz="1400" b="1" dirty="0">
                <a:latin typeface="Arial" pitchFamily="34" charset="0"/>
                <a:ea typeface="Times New Roman" pitchFamily="18" charset="0"/>
              </a:rPr>
              <a:t>-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ea typeface="Times New Roman" pitchFamily="18" charset="0"/>
              </a:rPr>
              <a:t>sviluppo dei sintomi della dipendenza</a:t>
            </a:r>
            <a:endParaRPr lang="it-IT" sz="1400" dirty="0">
              <a:latin typeface="Arial" pitchFamily="34" charset="0"/>
            </a:endParaRP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  <a:defRPr/>
            </a:pPr>
            <a:r>
              <a:rPr lang="it-IT" sz="1400" dirty="0">
                <a:latin typeface="Arial" pitchFamily="34" charset="0"/>
                <a:ea typeface="Times New Roman" pitchFamily="18" charset="0"/>
              </a:rPr>
              <a:t> 	 	</a:t>
            </a:r>
            <a:r>
              <a:rPr lang="it-IT" sz="1400" b="1" dirty="0">
                <a:latin typeface="Arial" pitchFamily="34" charset="0"/>
                <a:ea typeface="Times New Roman" pitchFamily="18" charset="0"/>
              </a:rPr>
              <a:t>-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ea typeface="Times New Roman" pitchFamily="18" charset="0"/>
              </a:rPr>
              <a:t>si fanno </a:t>
            </a:r>
            <a:r>
              <a:rPr lang="it-IT" sz="1400" dirty="0" smtClean="0">
                <a:latin typeface="Verdana" pitchFamily="34" charset="0"/>
                <a:ea typeface="Times New Roman" pitchFamily="18" charset="0"/>
              </a:rPr>
              <a:t>debiti, furti, USURA</a:t>
            </a:r>
            <a:endParaRPr lang="it-IT" sz="1400" dirty="0">
              <a:latin typeface="Arial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B7F7A3-6581-4D2F-8F7B-9DDA37338654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2D865-7E35-4E27-941B-65BAE2798DB7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785813" y="1505039"/>
            <a:ext cx="714375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r>
              <a:rPr lang="it-IT" sz="1200" dirty="0">
                <a:cs typeface="Times New Roman" pitchFamily="18" charset="0"/>
              </a:rPr>
              <a:t>	</a:t>
            </a:r>
            <a:endParaRPr lang="it-IT" sz="900" dirty="0"/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r>
              <a:rPr lang="it-IT" sz="1200" b="1" dirty="0">
                <a:latin typeface="Verdana" pitchFamily="34" charset="0"/>
                <a:cs typeface="Times New Roman" pitchFamily="18" charset="0"/>
              </a:rPr>
              <a:t>FASE DELLA DISPERAZIONE</a:t>
            </a: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r>
              <a:rPr lang="it-IT" sz="1200" b="1" dirty="0">
                <a:latin typeface="Verdana" pitchFamily="34" charset="0"/>
                <a:cs typeface="Times New Roman" pitchFamily="18" charset="0"/>
              </a:rPr>
              <a:t>	</a:t>
            </a:r>
            <a:r>
              <a:rPr lang="it-IT" sz="2800" dirty="0">
                <a:cs typeface="Times New Roman" pitchFamily="18" charset="0"/>
              </a:rPr>
              <a:t>	</a:t>
            </a:r>
            <a:r>
              <a:rPr lang="it-IT" sz="1400" b="1" dirty="0">
                <a:cs typeface="Times New Roman" pitchFamily="18" charset="0"/>
              </a:rPr>
              <a:t>-</a:t>
            </a:r>
            <a:r>
              <a:rPr lang="it-IT" sz="1400" dirty="0">
                <a:cs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marcato aumento del tempo e denaro dedicati al gioco</a:t>
            </a:r>
            <a:endParaRPr lang="it-IT" sz="1400" dirty="0"/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r>
              <a:rPr lang="it-IT" sz="1400" dirty="0">
                <a:cs typeface="Times New Roman" pitchFamily="18" charset="0"/>
              </a:rPr>
              <a:t> 	 	</a:t>
            </a:r>
            <a:r>
              <a:rPr lang="it-IT" sz="1400" b="1" dirty="0">
                <a:cs typeface="Times New Roman" pitchFamily="18" charset="0"/>
              </a:rPr>
              <a:t>-</a:t>
            </a:r>
            <a:r>
              <a:rPr lang="it-IT" sz="1400" dirty="0">
                <a:cs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isolamento sociale </a:t>
            </a:r>
            <a:endParaRPr lang="it-IT" sz="1400" dirty="0"/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r>
              <a:rPr lang="it-IT" sz="1400" dirty="0">
                <a:cs typeface="Times New Roman" pitchFamily="18" charset="0"/>
              </a:rPr>
              <a:t> 	 	</a:t>
            </a:r>
            <a:r>
              <a:rPr lang="it-IT" sz="1400" b="1" dirty="0">
                <a:cs typeface="Times New Roman" pitchFamily="18" charset="0"/>
              </a:rPr>
              <a:t>-</a:t>
            </a:r>
            <a:r>
              <a:rPr lang="it-IT" sz="1400" dirty="0">
                <a:cs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panico</a:t>
            </a:r>
            <a:endParaRPr lang="it-IT" sz="1400" dirty="0"/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r>
              <a:rPr lang="it-IT" sz="1400" dirty="0">
                <a:cs typeface="Times New Roman" pitchFamily="18" charset="0"/>
              </a:rPr>
              <a:t> 	 	</a:t>
            </a:r>
            <a:r>
              <a:rPr lang="it-IT" sz="1400" b="1" dirty="0">
                <a:cs typeface="Times New Roman" pitchFamily="18" charset="0"/>
              </a:rPr>
              <a:t>-</a:t>
            </a:r>
            <a:r>
              <a:rPr lang="it-IT" sz="1400" dirty="0">
                <a:cs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azioni illegali </a:t>
            </a:r>
            <a:endParaRPr lang="it-IT" sz="1400" dirty="0"/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r>
              <a:rPr lang="it-IT" sz="1400" dirty="0">
                <a:cs typeface="Times New Roman" pitchFamily="18" charset="0"/>
              </a:rPr>
              <a:t> 	 	</a:t>
            </a:r>
            <a:r>
              <a:rPr lang="it-IT" sz="1400" b="1" dirty="0">
                <a:cs typeface="Times New Roman" pitchFamily="18" charset="0"/>
              </a:rPr>
              <a:t>-</a:t>
            </a:r>
            <a:r>
              <a:rPr lang="it-IT" sz="1400" dirty="0">
                <a:cs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arresti, divorzi </a:t>
            </a: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endParaRPr lang="it-IT" sz="1600" dirty="0"/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r>
              <a:rPr lang="it-IT" sz="2800" dirty="0">
                <a:cs typeface="Times New Roman" pitchFamily="18" charset="0"/>
              </a:rPr>
              <a:t>	</a:t>
            </a:r>
            <a:r>
              <a:rPr lang="it-IT" sz="1200" b="1" dirty="0">
                <a:latin typeface="Verdana" pitchFamily="34" charset="0"/>
                <a:cs typeface="Times New Roman" pitchFamily="18" charset="0"/>
              </a:rPr>
              <a:t>FASE CRITICA </a:t>
            </a:r>
            <a:r>
              <a:rPr lang="it-IT" sz="2800" dirty="0">
                <a:cs typeface="Times New Roman" pitchFamily="18" charset="0"/>
              </a:rPr>
              <a:t>	</a:t>
            </a: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r>
              <a:rPr lang="it-IT" sz="2800" dirty="0">
                <a:cs typeface="Times New Roman" pitchFamily="18" charset="0"/>
              </a:rPr>
              <a:t>		</a:t>
            </a:r>
            <a:r>
              <a:rPr lang="it-IT" sz="1400" b="1" dirty="0">
                <a:cs typeface="Times New Roman" pitchFamily="18" charset="0"/>
              </a:rPr>
              <a:t>-</a:t>
            </a:r>
            <a:r>
              <a:rPr lang="it-IT" sz="1400" dirty="0">
                <a:cs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desiderio di aiuto</a:t>
            </a:r>
            <a:endParaRPr lang="it-IT" sz="1400" dirty="0"/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r>
              <a:rPr lang="it-IT" sz="1400" dirty="0">
                <a:cs typeface="Times New Roman" pitchFamily="18" charset="0"/>
              </a:rPr>
              <a:t> 	 	</a:t>
            </a:r>
            <a:r>
              <a:rPr lang="it-IT" sz="1400" b="1" dirty="0">
                <a:cs typeface="Times New Roman" pitchFamily="18" charset="0"/>
              </a:rPr>
              <a:t>-</a:t>
            </a:r>
            <a:r>
              <a:rPr lang="it-IT" sz="1400" dirty="0">
                <a:cs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speranza</a:t>
            </a:r>
            <a:endParaRPr lang="it-IT" sz="1400" dirty="0"/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r>
              <a:rPr lang="it-IT" sz="1400" dirty="0">
                <a:cs typeface="Times New Roman" pitchFamily="18" charset="0"/>
              </a:rPr>
              <a:t> 	 	</a:t>
            </a:r>
            <a:r>
              <a:rPr lang="it-IT" sz="1400" b="1" dirty="0">
                <a:cs typeface="Times New Roman" pitchFamily="18" charset="0"/>
              </a:rPr>
              <a:t>-</a:t>
            </a:r>
            <a:r>
              <a:rPr lang="it-IT" sz="1400" dirty="0">
                <a:cs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tentativo realistico di sospensione</a:t>
            </a:r>
            <a:endParaRPr lang="it-IT" sz="1400" dirty="0"/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r>
              <a:rPr lang="it-IT" sz="1400" dirty="0">
                <a:cs typeface="Times New Roman" pitchFamily="18" charset="0"/>
              </a:rPr>
              <a:t> 	 	</a:t>
            </a:r>
            <a:r>
              <a:rPr lang="it-IT" sz="1400" b="1" dirty="0">
                <a:cs typeface="Times New Roman" pitchFamily="18" charset="0"/>
              </a:rPr>
              <a:t>-</a:t>
            </a:r>
            <a:r>
              <a:rPr lang="it-IT" sz="1400" dirty="0">
                <a:cs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si torna a lavorare</a:t>
            </a:r>
            <a:endParaRPr lang="it-IT" sz="1400" dirty="0"/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r>
              <a:rPr lang="it-IT" sz="1400" dirty="0">
                <a:cs typeface="Times New Roman" pitchFamily="18" charset="0"/>
              </a:rPr>
              <a:t> 	 	</a:t>
            </a:r>
            <a:r>
              <a:rPr lang="it-IT" sz="1400" b="1" dirty="0">
                <a:cs typeface="Times New Roman" pitchFamily="18" charset="0"/>
              </a:rPr>
              <a:t>-</a:t>
            </a:r>
            <a:r>
              <a:rPr lang="it-IT" sz="1400" dirty="0">
                <a:cs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si pianifica un risarcimento per i debiti contratti</a:t>
            </a:r>
            <a:endParaRPr lang="it-IT" sz="14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0CA53-AB62-4AF7-98CC-BD1E68108F67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2D865-7E35-4E27-941B-65BAE2798DB7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071563" y="1375335"/>
            <a:ext cx="6143625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31788" algn="l"/>
                <a:tab pos="1371600" algn="l"/>
                <a:tab pos="1573213" algn="l"/>
              </a:tabLst>
            </a:pPr>
            <a:endParaRPr lang="it-IT" sz="900" dirty="0"/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r>
              <a:rPr lang="it-IT" sz="1200" dirty="0">
                <a:cs typeface="Times New Roman" pitchFamily="18" charset="0"/>
              </a:rPr>
              <a:t>	</a:t>
            </a:r>
            <a:endParaRPr lang="it-IT" sz="900" dirty="0"/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FASE </a:t>
            </a:r>
            <a:r>
              <a:rPr lang="it-IT" sz="1400" b="1" dirty="0" err="1">
                <a:latin typeface="Verdana" pitchFamily="34" charset="0"/>
                <a:cs typeface="Times New Roman" pitchFamily="18" charset="0"/>
              </a:rPr>
              <a:t>DI</a:t>
            </a:r>
            <a:r>
              <a:rPr lang="it-IT" sz="1400" b="1" dirty="0">
                <a:latin typeface="Verdana" pitchFamily="34" charset="0"/>
                <a:cs typeface="Times New Roman" pitchFamily="18" charset="0"/>
              </a:rPr>
              <a:t> RICOSTRUZIONE</a:t>
            </a: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r>
              <a:rPr lang="it-IT" sz="3200" dirty="0">
                <a:cs typeface="Times New Roman" pitchFamily="18" charset="0"/>
              </a:rPr>
              <a:t>		</a:t>
            </a:r>
            <a:r>
              <a:rPr lang="it-IT" dirty="0">
                <a:cs typeface="Times New Roman" pitchFamily="18" charset="0"/>
              </a:rPr>
              <a:t>- </a:t>
            </a:r>
            <a:r>
              <a:rPr lang="it-IT" dirty="0">
                <a:latin typeface="Verdana" pitchFamily="34" charset="0"/>
                <a:cs typeface="Times New Roman" pitchFamily="18" charset="0"/>
              </a:rPr>
              <a:t>miglioramento nei rapporti familiari</a:t>
            </a:r>
            <a:endParaRPr lang="it-IT" dirty="0"/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r>
              <a:rPr lang="it-IT" dirty="0">
                <a:cs typeface="Times New Roman" pitchFamily="18" charset="0"/>
              </a:rPr>
              <a:t> 	 	-	</a:t>
            </a:r>
            <a:r>
              <a:rPr lang="it-IT" dirty="0">
                <a:latin typeface="Verdana" pitchFamily="34" charset="0"/>
                <a:cs typeface="Times New Roman" pitchFamily="18" charset="0"/>
              </a:rPr>
              <a:t>miglioramento dell'autostima</a:t>
            </a:r>
            <a:endParaRPr lang="it-IT" dirty="0"/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r>
              <a:rPr lang="it-IT" dirty="0">
                <a:cs typeface="Times New Roman" pitchFamily="18" charset="0"/>
              </a:rPr>
              <a:t> 	 	-	</a:t>
            </a:r>
            <a:r>
              <a:rPr lang="it-IT" dirty="0">
                <a:latin typeface="Verdana" pitchFamily="34" charset="0"/>
                <a:cs typeface="Times New Roman" pitchFamily="18" charset="0"/>
              </a:rPr>
              <a:t>pianificazione degli obiettivi</a:t>
            </a:r>
            <a:endParaRPr lang="it-IT" dirty="0"/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r>
              <a:rPr lang="it-IT" dirty="0">
                <a:cs typeface="Times New Roman" pitchFamily="18" charset="0"/>
              </a:rPr>
              <a:t>		- </a:t>
            </a:r>
            <a:r>
              <a:rPr lang="it-IT" dirty="0">
                <a:latin typeface="Verdana" pitchFamily="34" charset="0"/>
                <a:cs typeface="Times New Roman" pitchFamily="18" charset="0"/>
              </a:rPr>
              <a:t>maggiore rilassatezza </a:t>
            </a: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endParaRPr lang="it-IT" dirty="0"/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r>
              <a:rPr lang="it-IT" sz="3200" dirty="0">
                <a:cs typeface="Times New Roman" pitchFamily="18" charset="0"/>
              </a:rPr>
              <a:t>	</a:t>
            </a:r>
            <a:r>
              <a:rPr lang="it-IT" sz="1400" b="1" dirty="0">
                <a:latin typeface="Verdana" pitchFamily="34" charset="0"/>
                <a:cs typeface="Times New Roman" pitchFamily="18" charset="0"/>
              </a:rPr>
              <a:t>FASE </a:t>
            </a:r>
            <a:r>
              <a:rPr lang="it-IT" sz="1400" b="1" dirty="0" err="1">
                <a:latin typeface="Verdana" pitchFamily="34" charset="0"/>
                <a:cs typeface="Times New Roman" pitchFamily="18" charset="0"/>
              </a:rPr>
              <a:t>DI</a:t>
            </a:r>
            <a:r>
              <a:rPr lang="it-IT" sz="1400" b="1" dirty="0">
                <a:latin typeface="Verdana" pitchFamily="34" charset="0"/>
                <a:cs typeface="Times New Roman" pitchFamily="18" charset="0"/>
              </a:rPr>
              <a:t> CRESCITA</a:t>
            </a:r>
            <a:r>
              <a:rPr lang="it-IT" sz="3200" dirty="0">
                <a:cs typeface="Times New Roman" pitchFamily="18" charset="0"/>
              </a:rPr>
              <a:t>	</a:t>
            </a:r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r>
              <a:rPr lang="it-IT" sz="3200" dirty="0">
                <a:cs typeface="Times New Roman" pitchFamily="18" charset="0"/>
              </a:rPr>
              <a:t>		</a:t>
            </a:r>
            <a:r>
              <a:rPr lang="it-IT" sz="1600" b="1" dirty="0">
                <a:cs typeface="Times New Roman" pitchFamily="18" charset="0"/>
              </a:rPr>
              <a:t>-</a:t>
            </a:r>
            <a:r>
              <a:rPr lang="it-IT" sz="1600" dirty="0">
                <a:cs typeface="Times New Roman" pitchFamily="18" charset="0"/>
              </a:rPr>
              <a:t>	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diminuzione delle preoccupazioni legate al </a:t>
            </a:r>
            <a:r>
              <a:rPr lang="it-IT" sz="1600" dirty="0" smtClean="0">
                <a:latin typeface="Verdana" pitchFamily="34" charset="0"/>
                <a:cs typeface="Times New Roman" pitchFamily="18" charset="0"/>
              </a:rPr>
              <a:t>			gioco</a:t>
            </a:r>
            <a:endParaRPr lang="it-IT" sz="1600" dirty="0"/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r>
              <a:rPr lang="it-IT" sz="1600" dirty="0">
                <a:cs typeface="Times New Roman" pitchFamily="18" charset="0"/>
              </a:rPr>
              <a:t> 	 	</a:t>
            </a:r>
            <a:r>
              <a:rPr lang="it-IT" sz="1600" b="1" dirty="0">
                <a:cs typeface="Times New Roman" pitchFamily="18" charset="0"/>
              </a:rPr>
              <a:t>-</a:t>
            </a:r>
            <a:r>
              <a:rPr lang="it-IT" sz="1600" dirty="0">
                <a:cs typeface="Times New Roman" pitchFamily="18" charset="0"/>
              </a:rPr>
              <a:t>	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maggiore introspezione </a:t>
            </a:r>
            <a:endParaRPr lang="it-IT" sz="1600" dirty="0"/>
          </a:p>
          <a:p>
            <a:pPr eaLnBrk="0" hangingPunct="0">
              <a:tabLst>
                <a:tab pos="331788" algn="l"/>
                <a:tab pos="1371600" algn="l"/>
                <a:tab pos="1573213" algn="l"/>
              </a:tabLst>
            </a:pPr>
            <a:r>
              <a:rPr lang="it-IT" sz="1600" dirty="0">
                <a:cs typeface="Times New Roman" pitchFamily="18" charset="0"/>
              </a:rPr>
              <a:t> 	 	</a:t>
            </a:r>
            <a:r>
              <a:rPr lang="it-IT" sz="1600" b="1" dirty="0">
                <a:cs typeface="Times New Roman" pitchFamily="18" charset="0"/>
              </a:rPr>
              <a:t>-</a:t>
            </a:r>
            <a:r>
              <a:rPr lang="it-IT" sz="1600" dirty="0">
                <a:cs typeface="Times New Roman" pitchFamily="18" charset="0"/>
              </a:rPr>
              <a:t>	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nuovo stile di vita.</a:t>
            </a:r>
            <a:endParaRPr lang="it-IT" sz="16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D2948-EB38-447D-895F-0E1FDBDEE37F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2D865-7E35-4E27-941B-65BAE2798DB7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Slides GAP\roulett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14313"/>
            <a:ext cx="6357938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47A999-A5E1-4B44-886A-49C582414EE6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00719-101A-43AA-8F89-769EADFE9906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28625" y="107473"/>
            <a:ext cx="8358188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73050" algn="l"/>
                <a:tab pos="708025" algn="l"/>
              </a:tabLst>
              <a:defRPr/>
            </a:pPr>
            <a:r>
              <a:rPr lang="it-IT" sz="1200" b="1" dirty="0" smtClean="0">
                <a:latin typeface="Verdana" pitchFamily="34" charset="0"/>
                <a:ea typeface="Times New Roman" pitchFamily="18" charset="0"/>
              </a:rPr>
              <a:t>Come </a:t>
            </a:r>
            <a:r>
              <a:rPr lang="it-IT" sz="1200" b="1" dirty="0">
                <a:latin typeface="Verdana" pitchFamily="34" charset="0"/>
                <a:ea typeface="Times New Roman" pitchFamily="18" charset="0"/>
              </a:rPr>
              <a:t>riconoscere il giocatore patologico</a:t>
            </a:r>
            <a:endParaRPr lang="it-IT" sz="11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endParaRPr lang="it-IT" sz="1000" dirty="0">
              <a:latin typeface="Verdana" pitchFamily="34" charset="0"/>
              <a:ea typeface="Times New Roman" pitchFamily="18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1000" b="1" dirty="0" smtClean="0">
                <a:latin typeface="Verdana" pitchFamily="34" charset="0"/>
                <a:ea typeface="Times New Roman" pitchFamily="18" charset="0"/>
              </a:rPr>
              <a:t>				</a:t>
            </a:r>
            <a:r>
              <a:rPr lang="it-IT" sz="1400" b="1" dirty="0" smtClean="0">
                <a:latin typeface="Verdana" pitchFamily="34" charset="0"/>
                <a:ea typeface="Times New Roman" pitchFamily="18" charset="0"/>
              </a:rPr>
              <a:t>South </a:t>
            </a:r>
            <a:r>
              <a:rPr lang="it-IT" sz="1400" b="1" dirty="0" err="1">
                <a:latin typeface="Verdana" pitchFamily="34" charset="0"/>
                <a:ea typeface="Times New Roman" pitchFamily="18" charset="0"/>
              </a:rPr>
              <a:t>Oaks</a:t>
            </a:r>
            <a:r>
              <a:rPr lang="it-IT" sz="1400" b="1" dirty="0">
                <a:latin typeface="Verdana" pitchFamily="34" charset="0"/>
                <a:ea typeface="Times New Roman" pitchFamily="18" charset="0"/>
              </a:rPr>
              <a:t> </a:t>
            </a:r>
            <a:r>
              <a:rPr lang="it-IT" sz="1400" b="1" dirty="0" err="1">
                <a:latin typeface="Verdana" pitchFamily="34" charset="0"/>
                <a:ea typeface="Times New Roman" pitchFamily="18" charset="0"/>
              </a:rPr>
              <a:t>Gambling</a:t>
            </a:r>
            <a:r>
              <a:rPr lang="it-IT" sz="1400" b="1" dirty="0">
                <a:latin typeface="Verdana" pitchFamily="34" charset="0"/>
                <a:ea typeface="Times New Roman" pitchFamily="18" charset="0"/>
              </a:rPr>
              <a:t> </a:t>
            </a:r>
            <a:r>
              <a:rPr lang="it-IT" sz="1400" b="1" dirty="0" err="1">
                <a:latin typeface="Verdana" pitchFamily="34" charset="0"/>
                <a:ea typeface="Times New Roman" pitchFamily="18" charset="0"/>
              </a:rPr>
              <a:t>Screen</a:t>
            </a:r>
            <a:r>
              <a:rPr lang="it-IT" sz="1400" dirty="0">
                <a:latin typeface="Verdana" pitchFamily="34" charset="0"/>
                <a:ea typeface="Times New Roman" pitchFamily="18" charset="0"/>
              </a:rPr>
              <a:t>:</a:t>
            </a:r>
            <a:endParaRPr lang="it-IT" sz="14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800" b="1" dirty="0">
                <a:latin typeface="Verdana" pitchFamily="34" charset="0"/>
                <a:ea typeface="Times New Roman" pitchFamily="18" charset="0"/>
              </a:rPr>
              <a:t>1.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800" b="1" dirty="0">
                <a:latin typeface="Verdana" pitchFamily="34" charset="0"/>
                <a:ea typeface="Times New Roman" pitchFamily="18" charset="0"/>
              </a:rPr>
              <a:t>Quando giochi, torni spesso a giocare un'altra volta per rivincere i soldi persi?</a:t>
            </a:r>
            <a:endParaRPr lang="it-IT" sz="10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800" b="1" dirty="0">
                <a:latin typeface="Verdana" pitchFamily="34" charset="0"/>
                <a:ea typeface="Times New Roman" pitchFamily="18" charset="0"/>
              </a:rPr>
              <a:t>2.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800" b="1" dirty="0">
                <a:latin typeface="Verdana" pitchFamily="34" charset="0"/>
                <a:ea typeface="Times New Roman" pitchFamily="18" charset="0"/>
              </a:rPr>
              <a:t>Hai mai affermato di aver vinto soldi col gioco d'azzardo, quando in realtà avevi perso?</a:t>
            </a:r>
            <a:endParaRPr lang="it-IT" sz="10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800" b="1" dirty="0">
                <a:latin typeface="Verdana" pitchFamily="34" charset="0"/>
                <a:ea typeface="Times New Roman" pitchFamily="18" charset="0"/>
              </a:rPr>
              <a:t>3.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800" b="1" dirty="0">
                <a:latin typeface="Verdana" pitchFamily="34" charset="0"/>
                <a:ea typeface="Times New Roman" pitchFamily="18" charset="0"/>
              </a:rPr>
              <a:t>Ritieni di avere (o avere avuto) problemi col gioco d'azzardo?</a:t>
            </a:r>
            <a:endParaRPr lang="it-IT" sz="10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800" b="1" dirty="0">
                <a:latin typeface="Verdana" pitchFamily="34" charset="0"/>
                <a:ea typeface="Times New Roman" pitchFamily="18" charset="0"/>
              </a:rPr>
              <a:t>4.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800" b="1" dirty="0">
                <a:latin typeface="Verdana" pitchFamily="34" charset="0"/>
                <a:ea typeface="Times New Roman" pitchFamily="18" charset="0"/>
              </a:rPr>
              <a:t>Hai mai giocato più di quanto volevi?</a:t>
            </a:r>
            <a:endParaRPr lang="it-IT" sz="10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800" b="1" dirty="0">
                <a:latin typeface="Verdana" pitchFamily="34" charset="0"/>
                <a:ea typeface="Times New Roman" pitchFamily="18" charset="0"/>
              </a:rPr>
              <a:t>5.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800" b="1" dirty="0">
                <a:latin typeface="Verdana" pitchFamily="34" charset="0"/>
                <a:ea typeface="Times New Roman" pitchFamily="18" charset="0"/>
              </a:rPr>
              <a:t>Sei mai stato criticato per avere giocato d'azzardo?</a:t>
            </a:r>
            <a:endParaRPr lang="it-IT" sz="10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800" b="1" dirty="0">
                <a:latin typeface="Verdana" pitchFamily="34" charset="0"/>
                <a:ea typeface="Times New Roman" pitchFamily="18" charset="0"/>
              </a:rPr>
              <a:t>6.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800" b="1" dirty="0">
                <a:latin typeface="Verdana" pitchFamily="34" charset="0"/>
                <a:ea typeface="Times New Roman" pitchFamily="18" charset="0"/>
              </a:rPr>
              <a:t>Ti sei mai sentito colpevole per il tuo modo di giocare d'azzardo per quello che succede quando giochi d'azzardo?</a:t>
            </a:r>
            <a:endParaRPr lang="it-IT" sz="10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800" b="1" dirty="0">
                <a:latin typeface="Verdana" pitchFamily="34" charset="0"/>
                <a:ea typeface="Times New Roman" pitchFamily="18" charset="0"/>
              </a:rPr>
              <a:t>7.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800" b="1" dirty="0">
                <a:latin typeface="Verdana" pitchFamily="34" charset="0"/>
                <a:ea typeface="Times New Roman" pitchFamily="18" charset="0"/>
              </a:rPr>
              <a:t>Ti sei mai sentito come se avessi voglia di smettere di giocare, ma non potessi farlo?</a:t>
            </a:r>
            <a:endParaRPr lang="it-IT" sz="1000" dirty="0">
              <a:latin typeface="Arial" pitchFamily="34" charset="0"/>
            </a:endParaRPr>
          </a:p>
          <a:p>
            <a:pPr marL="228600" indent="-228600" eaLnBrk="0" hangingPunct="0">
              <a:buFontTx/>
              <a:buAutoNum type="arabicPeriod" startAt="8"/>
              <a:tabLst>
                <a:tab pos="273050" algn="l"/>
                <a:tab pos="708025" algn="l"/>
              </a:tabLst>
              <a:defRPr/>
            </a:pPr>
            <a:r>
              <a:rPr lang="it-IT" sz="800" b="1" dirty="0">
                <a:latin typeface="Verdana" pitchFamily="34" charset="0"/>
                <a:ea typeface="Times New Roman" pitchFamily="18" charset="0"/>
              </a:rPr>
              <a:t> Hai mai nascosto ricevute delle scommesse, biglietti di lotteria, denaro destinato al gioco o qualsiasi altra cosa riguardante il gioco </a:t>
            </a:r>
          </a:p>
          <a:p>
            <a:pPr marL="228600" indent="-228600" eaLnBrk="0" hangingPunct="0">
              <a:tabLst>
                <a:tab pos="273050" algn="l"/>
                <a:tab pos="708025" algn="l"/>
              </a:tabLst>
              <a:defRPr/>
            </a:pPr>
            <a:r>
              <a:rPr lang="it-IT" sz="800" b="1" dirty="0">
                <a:latin typeface="Verdana" pitchFamily="34" charset="0"/>
                <a:ea typeface="Times New Roman" pitchFamily="18" charset="0"/>
              </a:rPr>
              <a:t>        d'azzardo al tuo coniuge, ai tuoi figli o ad altre persone importanti nella tua vita?</a:t>
            </a:r>
            <a:endParaRPr lang="it-IT" sz="10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800" b="1" dirty="0">
                <a:latin typeface="Verdana" pitchFamily="34" charset="0"/>
                <a:ea typeface="Times New Roman" pitchFamily="18" charset="0"/>
              </a:rPr>
              <a:t>9.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800" b="1" dirty="0">
                <a:latin typeface="Verdana" pitchFamily="34" charset="0"/>
                <a:ea typeface="Times New Roman" pitchFamily="18" charset="0"/>
              </a:rPr>
              <a:t>Hai mai discusso con le persone con cui vivi sul tuo modo di comportarti nei confronti del denaro?</a:t>
            </a:r>
            <a:endParaRPr lang="it-IT" sz="10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800" b="1" dirty="0">
                <a:latin typeface="Verdana" pitchFamily="34" charset="0"/>
                <a:ea typeface="Times New Roman" pitchFamily="18" charset="0"/>
              </a:rPr>
              <a:t>10.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800" dirty="0">
                <a:latin typeface="Verdana" pitchFamily="34" charset="0"/>
                <a:ea typeface="Times New Roman" pitchFamily="18" charset="0"/>
              </a:rPr>
              <a:t>(Se hai risposto "sì" alla domanda 9) </a:t>
            </a:r>
            <a:r>
              <a:rPr lang="it-IT" sz="800" b="1" dirty="0">
                <a:latin typeface="Verdana" pitchFamily="34" charset="0"/>
                <a:ea typeface="Times New Roman" pitchFamily="18" charset="0"/>
              </a:rPr>
              <a:t>Le discussioni sul denaro riguardavano il fatto che tu giochi d'azzardo?</a:t>
            </a:r>
            <a:endParaRPr lang="it-IT" sz="10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800" b="1" dirty="0">
                <a:latin typeface="Verdana" pitchFamily="34" charset="0"/>
                <a:ea typeface="Times New Roman" pitchFamily="18" charset="0"/>
              </a:rPr>
              <a:t>11.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800" b="1" dirty="0">
                <a:latin typeface="Verdana" pitchFamily="34" charset="0"/>
                <a:ea typeface="Times New Roman" pitchFamily="18" charset="0"/>
              </a:rPr>
              <a:t>Hai mai chiesto in prestito denaro a qualcuno senza restituirlo a causa del gioco d'azzardo?</a:t>
            </a:r>
            <a:endParaRPr lang="it-IT" sz="10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800" b="1" dirty="0">
                <a:latin typeface="Verdana" pitchFamily="34" charset="0"/>
                <a:ea typeface="Times New Roman" pitchFamily="18" charset="0"/>
              </a:rPr>
              <a:t>12.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800" b="1" dirty="0">
                <a:latin typeface="Verdana" pitchFamily="34" charset="0"/>
                <a:ea typeface="Times New Roman" pitchFamily="18" charset="0"/>
              </a:rPr>
              <a:t>Hai mai sottratto tempo al lavoro (o alla scuola) a causa del gioco d'azzardo?</a:t>
            </a:r>
            <a:endParaRPr lang="it-IT" sz="10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800" b="1" dirty="0">
                <a:latin typeface="Verdana" pitchFamily="34" charset="0"/>
                <a:ea typeface="Times New Roman" pitchFamily="18" charset="0"/>
              </a:rPr>
              <a:t>13.</a:t>
            </a:r>
            <a:r>
              <a:rPr lang="it-IT" sz="14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800" b="1" dirty="0">
                <a:latin typeface="Verdana" pitchFamily="34" charset="0"/>
                <a:ea typeface="Times New Roman" pitchFamily="18" charset="0"/>
              </a:rPr>
              <a:t>Se hai chiesto in prestito denaro per giocare d'azzardo o per pagare debiti di gioco, da chi o dove lo hai preso in prestito?</a:t>
            </a:r>
            <a:endParaRPr lang="it-IT" sz="10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1400" dirty="0">
                <a:latin typeface="Arial" pitchFamily="34" charset="0"/>
                <a:ea typeface="Times New Roman" pitchFamily="18" charset="0"/>
              </a:rPr>
              <a:t>  	 	</a:t>
            </a:r>
            <a:r>
              <a:rPr lang="it-IT" sz="800" b="1" dirty="0">
                <a:latin typeface="Verdana" pitchFamily="34" charset="0"/>
                <a:ea typeface="Times New Roman" pitchFamily="18" charset="0"/>
              </a:rPr>
              <a:t>dai soldi di famiglia</a:t>
            </a:r>
            <a:endParaRPr lang="it-IT" sz="10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1400" dirty="0">
                <a:latin typeface="Arial" pitchFamily="34" charset="0"/>
                <a:ea typeface="Times New Roman" pitchFamily="18" charset="0"/>
              </a:rPr>
              <a:t>  	 	</a:t>
            </a:r>
            <a:r>
              <a:rPr lang="it-IT" sz="800" b="1" dirty="0">
                <a:latin typeface="Verdana" pitchFamily="34" charset="0"/>
                <a:ea typeface="Times New Roman" pitchFamily="18" charset="0"/>
              </a:rPr>
              <a:t>dal coniuge </a:t>
            </a:r>
            <a:endParaRPr lang="it-IT" sz="10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1400" dirty="0">
                <a:latin typeface="Arial" pitchFamily="34" charset="0"/>
                <a:ea typeface="Times New Roman" pitchFamily="18" charset="0"/>
              </a:rPr>
              <a:t>  	 	</a:t>
            </a:r>
            <a:r>
              <a:rPr lang="it-IT" sz="800" b="1" dirty="0">
                <a:latin typeface="Verdana" pitchFamily="34" charset="0"/>
                <a:ea typeface="Times New Roman" pitchFamily="18" charset="0"/>
              </a:rPr>
              <a:t>da altri parenti</a:t>
            </a:r>
            <a:endParaRPr lang="it-IT" sz="10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1400" dirty="0">
                <a:latin typeface="Arial" pitchFamily="34" charset="0"/>
                <a:ea typeface="Times New Roman" pitchFamily="18" charset="0"/>
              </a:rPr>
              <a:t>  	 	</a:t>
            </a:r>
            <a:r>
              <a:rPr lang="it-IT" sz="800" b="1" dirty="0">
                <a:latin typeface="Verdana" pitchFamily="34" charset="0"/>
                <a:ea typeface="Times New Roman" pitchFamily="18" charset="0"/>
              </a:rPr>
              <a:t>da banche o agenzie di credito</a:t>
            </a:r>
            <a:endParaRPr lang="it-IT" sz="10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1400" dirty="0">
                <a:latin typeface="Arial" pitchFamily="34" charset="0"/>
                <a:ea typeface="Times New Roman" pitchFamily="18" charset="0"/>
              </a:rPr>
              <a:t>	 	</a:t>
            </a:r>
            <a:r>
              <a:rPr lang="it-IT" sz="800" b="1" dirty="0">
                <a:latin typeface="Verdana" pitchFamily="34" charset="0"/>
                <a:ea typeface="Times New Roman" pitchFamily="18" charset="0"/>
              </a:rPr>
              <a:t>tramite carte di credito</a:t>
            </a:r>
            <a:endParaRPr lang="it-IT" sz="10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1400" dirty="0">
                <a:latin typeface="Arial" pitchFamily="34" charset="0"/>
                <a:ea typeface="Times New Roman" pitchFamily="18" charset="0"/>
              </a:rPr>
              <a:t>  	 	</a:t>
            </a:r>
            <a:r>
              <a:rPr lang="it-IT" sz="800" b="1" dirty="0">
                <a:latin typeface="Verdana" pitchFamily="34" charset="0"/>
                <a:ea typeface="Times New Roman" pitchFamily="18" charset="0"/>
              </a:rPr>
              <a:t>dagli usurai ("strozzini")</a:t>
            </a:r>
            <a:endParaRPr lang="it-IT" sz="10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1400" dirty="0">
                <a:latin typeface="Arial" pitchFamily="34" charset="0"/>
                <a:ea typeface="Times New Roman" pitchFamily="18" charset="0"/>
              </a:rPr>
              <a:t>  	 	</a:t>
            </a:r>
            <a:r>
              <a:rPr lang="it-IT" sz="800" b="1" dirty="0">
                <a:latin typeface="Verdana" pitchFamily="34" charset="0"/>
                <a:ea typeface="Times New Roman" pitchFamily="18" charset="0"/>
              </a:rPr>
              <a:t>mettendo all'incasso azioni, obbligazioni o altri titoli</a:t>
            </a:r>
            <a:endParaRPr lang="it-IT" sz="10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1400" dirty="0">
                <a:latin typeface="Arial" pitchFamily="34" charset="0"/>
                <a:ea typeface="Times New Roman" pitchFamily="18" charset="0"/>
              </a:rPr>
              <a:t>  	 	</a:t>
            </a:r>
            <a:r>
              <a:rPr lang="it-IT" sz="800" b="1" dirty="0">
                <a:latin typeface="Verdana" pitchFamily="34" charset="0"/>
                <a:ea typeface="Times New Roman" pitchFamily="18" charset="0"/>
              </a:rPr>
              <a:t>vendendo proprietà personali o di famiglia</a:t>
            </a:r>
            <a:endParaRPr lang="it-IT" sz="10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1400" dirty="0">
                <a:latin typeface="Arial" pitchFamily="34" charset="0"/>
                <a:ea typeface="Times New Roman" pitchFamily="18" charset="0"/>
              </a:rPr>
              <a:t>  	 	</a:t>
            </a:r>
            <a:r>
              <a:rPr lang="it-IT" sz="800" b="1" dirty="0">
                <a:latin typeface="Verdana" pitchFamily="34" charset="0"/>
                <a:ea typeface="Times New Roman" pitchFamily="18" charset="0"/>
              </a:rPr>
              <a:t>emettendo assegni scoperti (a vuoto)</a:t>
            </a:r>
            <a:endParaRPr lang="it-IT" sz="10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1400" dirty="0">
                <a:latin typeface="Arial" pitchFamily="34" charset="0"/>
                <a:ea typeface="Times New Roman" pitchFamily="18" charset="0"/>
              </a:rPr>
              <a:t>  	 	</a:t>
            </a:r>
            <a:r>
              <a:rPr lang="it-IT" sz="800" b="1" dirty="0">
                <a:latin typeface="Verdana" pitchFamily="34" charset="0"/>
                <a:ea typeface="Times New Roman" pitchFamily="18" charset="0"/>
              </a:rPr>
              <a:t>hai (o avevi) un conto aperto con un allibratore</a:t>
            </a:r>
            <a:endParaRPr lang="it-IT" sz="10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1400" dirty="0">
                <a:latin typeface="Arial" pitchFamily="34" charset="0"/>
                <a:ea typeface="Times New Roman" pitchFamily="18" charset="0"/>
              </a:rPr>
              <a:t>  	 	</a:t>
            </a:r>
            <a:r>
              <a:rPr lang="it-IT" sz="800" b="1" dirty="0">
                <a:latin typeface="Verdana" pitchFamily="34" charset="0"/>
                <a:ea typeface="Times New Roman" pitchFamily="18" charset="0"/>
              </a:rPr>
              <a:t>hai (o avevi) un conto aperto con un casinò.</a:t>
            </a:r>
            <a:endParaRPr lang="it-IT" sz="1000" dirty="0">
              <a:latin typeface="Arial" pitchFamily="34" charset="0"/>
            </a:endParaRPr>
          </a:p>
          <a:p>
            <a:pPr eaLnBrk="0" hangingPunct="0">
              <a:tabLst>
                <a:tab pos="273050" algn="l"/>
                <a:tab pos="708025" algn="l"/>
              </a:tabLst>
              <a:defRPr/>
            </a:pPr>
            <a:r>
              <a:rPr lang="it-IT" sz="1000" dirty="0">
                <a:latin typeface="Verdana" pitchFamily="34" charset="0"/>
                <a:ea typeface="Times New Roman" pitchFamily="18" charset="0"/>
              </a:rPr>
              <a:t>Se hai risposto </a:t>
            </a:r>
            <a:r>
              <a:rPr lang="it-IT" sz="1000" b="1" dirty="0">
                <a:latin typeface="Verdana" pitchFamily="34" charset="0"/>
                <a:ea typeface="Times New Roman" pitchFamily="18" charset="0"/>
              </a:rPr>
              <a:t>"no" a tutte le domande, non hai problemi con il gioco d'azzardo</a:t>
            </a:r>
            <a:r>
              <a:rPr lang="it-IT" sz="1000" dirty="0">
                <a:latin typeface="Verdana" pitchFamily="34" charset="0"/>
                <a:ea typeface="Times New Roman" pitchFamily="18" charset="0"/>
              </a:rPr>
              <a:t>;</a:t>
            </a:r>
            <a:br>
              <a:rPr lang="it-IT" sz="1000" dirty="0">
                <a:latin typeface="Verdana" pitchFamily="34" charset="0"/>
                <a:ea typeface="Times New Roman" pitchFamily="18" charset="0"/>
              </a:rPr>
            </a:br>
            <a:r>
              <a:rPr lang="it-IT" sz="1000" dirty="0">
                <a:latin typeface="Verdana" pitchFamily="34" charset="0"/>
                <a:ea typeface="Times New Roman" pitchFamily="18" charset="0"/>
              </a:rPr>
              <a:t>se hai risposto </a:t>
            </a:r>
            <a:r>
              <a:rPr lang="it-IT" sz="1000" b="1" dirty="0">
                <a:latin typeface="Verdana" pitchFamily="34" charset="0"/>
                <a:ea typeface="Times New Roman" pitchFamily="18" charset="0"/>
              </a:rPr>
              <a:t>"sì" da una a quattro domande, puoi avere qualche problema con il gioco</a:t>
            </a:r>
            <a:r>
              <a:rPr lang="it-IT" sz="1000" dirty="0">
                <a:latin typeface="Verdana" pitchFamily="34" charset="0"/>
                <a:ea typeface="Times New Roman" pitchFamily="18" charset="0"/>
              </a:rPr>
              <a:t>;</a:t>
            </a:r>
            <a:br>
              <a:rPr lang="it-IT" sz="1000" dirty="0">
                <a:latin typeface="Verdana" pitchFamily="34" charset="0"/>
                <a:ea typeface="Times New Roman" pitchFamily="18" charset="0"/>
              </a:rPr>
            </a:br>
            <a:r>
              <a:rPr lang="it-IT" sz="1000" dirty="0">
                <a:latin typeface="Verdana" pitchFamily="34" charset="0"/>
                <a:ea typeface="Times New Roman" pitchFamily="18" charset="0"/>
              </a:rPr>
              <a:t>se hai risposto </a:t>
            </a:r>
            <a:r>
              <a:rPr lang="it-IT" sz="1000" b="1" dirty="0">
                <a:latin typeface="Verdana" pitchFamily="34" charset="0"/>
                <a:ea typeface="Times New Roman" pitchFamily="18" charset="0"/>
              </a:rPr>
              <a:t>"sì" ad almeno cinque domande, la diagnosi di gioco d'azzardo patologico è molto </a:t>
            </a:r>
            <a:r>
              <a:rPr lang="it-IT" sz="1000" b="1" dirty="0" smtClean="0">
                <a:latin typeface="Verdana" pitchFamily="34" charset="0"/>
                <a:ea typeface="Times New Roman" pitchFamily="18" charset="0"/>
              </a:rPr>
              <a:t>probabile</a:t>
            </a:r>
            <a:endParaRPr lang="it-IT" sz="1000" dirty="0">
              <a:latin typeface="Arial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DAD759-3EAE-4F25-8664-10E0C55BBC62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2D865-7E35-4E27-941B-65BAE2798DB7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214313" y="1172558"/>
            <a:ext cx="878681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b="1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it-IT" b="1" dirty="0">
                <a:latin typeface="Verdana" pitchFamily="34" charset="0"/>
                <a:cs typeface="Times New Roman" pitchFamily="18" charset="0"/>
              </a:rPr>
              <a:t>Si può curare?</a:t>
            </a:r>
            <a:endParaRPr lang="it-IT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it-IT" dirty="0">
                <a:latin typeface="Verdana" pitchFamily="34" charset="0"/>
                <a:cs typeface="Times New Roman" pitchFamily="18" charset="0"/>
              </a:rPr>
              <a:t>Il gioco d'azzardo patologico, come tutte le dipendenze, è una malattia cronica, che necessita, pertanto, di un intervento terapeutico strutturato.</a:t>
            </a:r>
            <a:br>
              <a:rPr lang="it-IT" dirty="0">
                <a:latin typeface="Verdana" pitchFamily="34" charset="0"/>
                <a:cs typeface="Times New Roman" pitchFamily="18" charset="0"/>
              </a:rPr>
            </a:br>
            <a:r>
              <a:rPr lang="it-IT" dirty="0">
                <a:latin typeface="Verdana" pitchFamily="34" charset="0"/>
                <a:cs typeface="Times New Roman" pitchFamily="18" charset="0"/>
              </a:rPr>
              <a:t>L'obiettivo della cura deve essere dapprima l'</a:t>
            </a:r>
            <a:r>
              <a:rPr lang="it-IT" b="1" dirty="0">
                <a:latin typeface="Verdana" pitchFamily="34" charset="0"/>
                <a:cs typeface="Times New Roman" pitchFamily="18" charset="0"/>
              </a:rPr>
              <a:t>astinenza</a:t>
            </a:r>
            <a:r>
              <a:rPr lang="it-IT" dirty="0">
                <a:latin typeface="Verdana" pitchFamily="34" charset="0"/>
                <a:cs typeface="Times New Roman" pitchFamily="18" charset="0"/>
              </a:rPr>
              <a:t> dal comportamento e successivamente il raggiungimento di una condizione di "</a:t>
            </a:r>
            <a:r>
              <a:rPr lang="it-IT" b="1" dirty="0">
                <a:latin typeface="Verdana" pitchFamily="34" charset="0"/>
                <a:cs typeface="Times New Roman" pitchFamily="18" charset="0"/>
              </a:rPr>
              <a:t>sobrietà</a:t>
            </a:r>
            <a:r>
              <a:rPr lang="it-IT" dirty="0">
                <a:latin typeface="Verdana" pitchFamily="34" charset="0"/>
                <a:cs typeface="Times New Roman" pitchFamily="18" charset="0"/>
              </a:rPr>
              <a:t>" cioè un cambiamento dello stile di vita che permetta di essere “più forti” verso le sempre possibili </a:t>
            </a:r>
            <a:r>
              <a:rPr lang="it-IT" b="1" dirty="0">
                <a:latin typeface="Verdana" pitchFamily="34" charset="0"/>
                <a:cs typeface="Times New Roman" pitchFamily="18" charset="0"/>
              </a:rPr>
              <a:t>ricadute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.</a:t>
            </a:r>
            <a:endParaRPr lang="it-IT" sz="44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B7DA0F-5F88-4564-877B-F0AFED6456FC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2D865-7E35-4E27-941B-65BAE2798DB7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Slides GAP\sette di quadr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D2454-E50D-4300-9488-5BC5744B0C88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00719-101A-43AA-8F89-769EADFE9906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14313" y="378252"/>
            <a:ext cx="8643937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1600" b="1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it-IT" sz="1600" b="1" dirty="0">
                <a:latin typeface="Verdana" pitchFamily="34" charset="0"/>
                <a:cs typeface="Times New Roman" pitchFamily="18" charset="0"/>
              </a:rPr>
              <a:t>Come curarlo</a:t>
            </a:r>
            <a:endParaRPr lang="it-IT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it-IT" sz="1600" dirty="0" smtClean="0">
                <a:latin typeface="Verdana" pitchFamily="34" charset="0"/>
                <a:cs typeface="Times New Roman" pitchFamily="18" charset="0"/>
              </a:rPr>
              <a:t>Il 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primo compito dello specialista deve essere allora quello di </a:t>
            </a:r>
            <a:r>
              <a:rPr lang="it-IT" sz="1600" b="1" dirty="0">
                <a:latin typeface="Verdana" pitchFamily="34" charset="0"/>
                <a:cs typeface="Times New Roman" pitchFamily="18" charset="0"/>
              </a:rPr>
              <a:t>aumentare il livello di motivazione alla terapia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 con una serie di colloqui motivazionali.</a:t>
            </a:r>
            <a:br>
              <a:rPr lang="it-IT" sz="1600" dirty="0">
                <a:latin typeface="Verdana" pitchFamily="34" charset="0"/>
                <a:cs typeface="Times New Roman" pitchFamily="18" charset="0"/>
              </a:rPr>
            </a:br>
            <a:r>
              <a:rPr lang="it-IT" sz="1600" dirty="0">
                <a:latin typeface="Verdana" pitchFamily="34" charset="0"/>
                <a:cs typeface="Times New Roman" pitchFamily="18" charset="0"/>
              </a:rPr>
              <a:t>Il passo successivo deve essere la stipula di un </a:t>
            </a:r>
            <a:r>
              <a:rPr lang="it-IT" sz="1600" b="1" dirty="0">
                <a:latin typeface="Verdana" pitchFamily="34" charset="0"/>
                <a:cs typeface="Times New Roman" pitchFamily="18" charset="0"/>
              </a:rPr>
              <a:t>contratto terapeutico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 tra il paziente, la famiglia e il terapeuta, che comprende un eventuale ricovero, la strutturazione del programma terapeutico (colloqui individuali, gruppi </a:t>
            </a:r>
            <a:r>
              <a:rPr lang="it-IT" sz="1600" dirty="0" err="1">
                <a:latin typeface="Verdana" pitchFamily="34" charset="0"/>
                <a:cs typeface="Times New Roman" pitchFamily="18" charset="0"/>
              </a:rPr>
              <a:t>psicoriabilitativi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 e </a:t>
            </a:r>
            <a:r>
              <a:rPr lang="it-IT" sz="1600" dirty="0" err="1">
                <a:latin typeface="Verdana" pitchFamily="34" charset="0"/>
                <a:cs typeface="Times New Roman" pitchFamily="18" charset="0"/>
              </a:rPr>
              <a:t>psicoeducazionali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, terapia psicofarmacologica, gruppi per i familiari ecc.) e la pianificazione del rientro dai debiti, con eventuale assistenza legale.</a:t>
            </a:r>
            <a:br>
              <a:rPr lang="it-IT" sz="1600" dirty="0">
                <a:latin typeface="Verdana" pitchFamily="34" charset="0"/>
                <a:cs typeface="Times New Roman" pitchFamily="18" charset="0"/>
              </a:rPr>
            </a:br>
            <a:r>
              <a:rPr lang="it-IT" sz="1600" dirty="0">
                <a:latin typeface="Verdana" pitchFamily="34" charset="0"/>
                <a:cs typeface="Times New Roman" pitchFamily="18" charset="0"/>
              </a:rPr>
              <a:t>La famiglia deve essere sempre aiutata ad imparare a conoscere questa particolare </a:t>
            </a:r>
            <a:r>
              <a:rPr lang="it-IT" sz="1600" i="1" dirty="0">
                <a:latin typeface="Verdana" pitchFamily="34" charset="0"/>
                <a:cs typeface="Times New Roman" pitchFamily="18" charset="0"/>
              </a:rPr>
              <a:t>malattia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 e deve essere coinvolta nella gestione terapeutica del paziente.</a:t>
            </a:r>
            <a:endParaRPr lang="it-IT" sz="16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0236D7-B846-4A06-AE75-3E983D96D459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2D865-7E35-4E27-941B-65BAE2798DB7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702624" cy="2160240"/>
          </a:xfrm>
        </p:spPr>
        <p:txBody>
          <a:bodyPr>
            <a:noAutofit/>
          </a:bodyPr>
          <a:lstStyle/>
          <a:p>
            <a:pPr algn="l"/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dirty="0" smtClean="0"/>
              <a:t>I DATI CONTENUTI NEL BILANCIO DI ESERCIZIO 2018</a:t>
            </a:r>
            <a:br>
              <a:rPr lang="it-IT" sz="1800" b="1" dirty="0" smtClean="0"/>
            </a:br>
            <a:r>
              <a:rPr lang="it-IT" sz="1800" b="1" dirty="0" smtClean="0"/>
              <a:t>Il 18 aprile 2019 l’Agenzia ha approvato il </a:t>
            </a:r>
            <a:r>
              <a:rPr lang="it-IT" sz="1800" b="1" dirty="0" smtClean="0">
                <a:hlinkClick r:id="rId2"/>
              </a:rPr>
              <a:t>Bilancio di Esercizio 2018</a:t>
            </a:r>
            <a:r>
              <a:rPr lang="it-IT" sz="1800" b="1" dirty="0" smtClean="0"/>
              <a:t>, all’interno del quale sono contenuti dati aggiornati relativi a Raccolta, Spesa e gettito erariale sul gioco d’azzardo in Italia.</a:t>
            </a:r>
            <a:br>
              <a:rPr lang="it-IT" sz="1800" b="1" dirty="0" smtClean="0"/>
            </a:b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 smtClean="0"/>
              <a:t>Il volume complessivo della RACCOLTA indicato nel documento è pari a </a:t>
            </a:r>
            <a:r>
              <a:rPr lang="it-IT" sz="1800" b="1" dirty="0" smtClean="0">
                <a:solidFill>
                  <a:srgbClr val="C00000"/>
                </a:solidFill>
              </a:rPr>
              <a:t>104,9 miliardi di euro, con un incremento del 3% rispetto al 2017</a:t>
            </a:r>
            <a:r>
              <a:rPr lang="it-IT" sz="1800" b="1" dirty="0" smtClean="0"/>
              <a:t>. La SPESA per il gioco – che corrisponde al ricavato (o “Volume d’affari”) della filiera ottenuto sottraendo le Vincite realizzate nel periodo (86,2 miliardi di euro) dalla Raccolta – nel 2018 è stata pari a 18,6 miliardi di euro, con una riduzione del 2% rispetto al precedente anno</a:t>
            </a:r>
            <a:r>
              <a:rPr lang="it-IT" sz="1800" b="1" dirty="0" smtClean="0">
                <a:solidFill>
                  <a:srgbClr val="C00000"/>
                </a:solidFill>
              </a:rPr>
              <a:t>. Le ENTRATE ERARIALI nel 2018 sono state pari a 10,1 miliardi di euro.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400" dirty="0" smtClean="0"/>
              <a:t>La Spesa è presa a riferimento anche per dimensionare l’incidenza della tassazione. Oggi, la tassazione complessiva del settore è superiore al 54%.</a:t>
            </a:r>
            <a:br>
              <a:rPr lang="it-IT" sz="1400" dirty="0" smtClean="0"/>
            </a:br>
            <a:r>
              <a:rPr lang="it-IT" sz="1400" dirty="0" smtClean="0"/>
              <a:t>Va segnalato che nel Bollettino delle entrate tributarie del periodo gennaio-dicembre 2018, pubblicato del MEF (Ministero dell’Economia e Finanze), le entrate del bilancio dello Stato derivanti dalle attività di gioco avevano fatto registrare un aumento del 3,8% rispetto al 2017.</a:t>
            </a:r>
            <a:br>
              <a:rPr lang="it-IT" sz="1400" dirty="0" smtClean="0"/>
            </a:br>
            <a:r>
              <a:rPr lang="it-IT" sz="1400" dirty="0" smtClean="0"/>
              <a:t> </a:t>
            </a:r>
            <a:br>
              <a:rPr lang="it-IT" sz="1400" dirty="0" smtClean="0"/>
            </a:b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19223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Slides GAP\carte e fich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534988"/>
            <a:ext cx="7786688" cy="58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A56AF-12F0-42C2-8D69-F7DAEA12CC6D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00719-101A-43AA-8F89-769EADFE9906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313" y="0"/>
            <a:ext cx="8929687" cy="7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1400" b="1" dirty="0" smtClean="0">
                <a:latin typeface="Verdana" pitchFamily="34" charset="0"/>
                <a:ea typeface="Times New Roman" pitchFamily="18" charset="0"/>
              </a:rPr>
              <a:t>Il </a:t>
            </a:r>
            <a:r>
              <a:rPr lang="it-IT" sz="1400" b="1" dirty="0">
                <a:latin typeface="Verdana" pitchFamily="34" charset="0"/>
                <a:ea typeface="Times New Roman" pitchFamily="18" charset="0"/>
              </a:rPr>
              <a:t>programma di trattamento</a:t>
            </a:r>
          </a:p>
          <a:p>
            <a:pPr algn="ctr">
              <a:tabLst>
                <a:tab pos="334963" algn="l"/>
                <a:tab pos="573088" algn="l"/>
                <a:tab pos="1971675" algn="l"/>
              </a:tabLst>
              <a:defRPr/>
            </a:pPr>
            <a:endParaRPr lang="it-IT" sz="1200" dirty="0">
              <a:latin typeface="Arial" pitchFamily="34" charset="0"/>
            </a:endParaRPr>
          </a:p>
          <a:p>
            <a:pPr algn="ctr"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1100" b="1" dirty="0">
                <a:latin typeface="Verdana" pitchFamily="34" charset="0"/>
                <a:ea typeface="Times New Roman" pitchFamily="18" charset="0"/>
              </a:rPr>
              <a:t>DISTURBO DA GIOCO </a:t>
            </a:r>
            <a:r>
              <a:rPr lang="it-IT" sz="1100" b="1" dirty="0" err="1">
                <a:latin typeface="Verdana" pitchFamily="34" charset="0"/>
                <a:ea typeface="Times New Roman" pitchFamily="18" charset="0"/>
              </a:rPr>
              <a:t>D'AZZARDO</a:t>
            </a:r>
            <a:r>
              <a:rPr lang="it-IT" sz="1100" b="1" dirty="0">
                <a:latin typeface="Verdana" pitchFamily="34" charset="0"/>
                <a:ea typeface="Times New Roman" pitchFamily="18" charset="0"/>
              </a:rPr>
              <a:t> PATOLOGICO</a:t>
            </a:r>
            <a:br>
              <a:rPr lang="it-IT" sz="1100" b="1" dirty="0">
                <a:latin typeface="Verdana" pitchFamily="34" charset="0"/>
                <a:ea typeface="Times New Roman" pitchFamily="18" charset="0"/>
              </a:rPr>
            </a:br>
            <a:r>
              <a:rPr lang="it-IT" sz="1100" b="1" dirty="0">
                <a:latin typeface="Verdana" pitchFamily="34" charset="0"/>
                <a:ea typeface="Times New Roman" pitchFamily="18" charset="0"/>
              </a:rPr>
              <a:t>- PROGRAMMA </a:t>
            </a:r>
            <a:r>
              <a:rPr lang="it-IT" sz="1100" b="1" dirty="0" err="1">
                <a:latin typeface="Verdana" pitchFamily="34" charset="0"/>
                <a:ea typeface="Times New Roman" pitchFamily="18" charset="0"/>
              </a:rPr>
              <a:t>DI</a:t>
            </a:r>
            <a:r>
              <a:rPr lang="it-IT" sz="1100" b="1" dirty="0">
                <a:latin typeface="Verdana" pitchFamily="34" charset="0"/>
                <a:ea typeface="Times New Roman" pitchFamily="18" charset="0"/>
              </a:rPr>
              <a:t> </a:t>
            </a:r>
            <a:r>
              <a:rPr lang="it-IT" sz="1100" b="1" dirty="0" err="1">
                <a:latin typeface="Verdana" pitchFamily="34" charset="0"/>
                <a:ea typeface="Times New Roman" pitchFamily="18" charset="0"/>
              </a:rPr>
              <a:t>TRATTAMENTO–</a:t>
            </a:r>
            <a:endParaRPr lang="it-IT" sz="1100" b="1" dirty="0">
              <a:latin typeface="Verdana" pitchFamily="34" charset="0"/>
              <a:ea typeface="Times New Roman" pitchFamily="18" charset="0"/>
            </a:endParaRPr>
          </a:p>
          <a:p>
            <a:pPr algn="ctr"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endParaRPr lang="it-IT" sz="1100" b="1" dirty="0">
              <a:latin typeface="Verdana" pitchFamily="34" charset="0"/>
              <a:ea typeface="Times New Roman" pitchFamily="18" charset="0"/>
            </a:endParaRPr>
          </a:p>
          <a:p>
            <a:pPr algn="ctr"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1600" b="1" dirty="0">
                <a:latin typeface="Verdana" pitchFamily="34" charset="0"/>
                <a:ea typeface="Times New Roman" pitchFamily="18" charset="0"/>
              </a:rPr>
              <a:t>In regime di ricovero </a:t>
            </a:r>
            <a:endParaRPr lang="it-IT" sz="1600" dirty="0">
              <a:latin typeface="Arial" pitchFamily="34" charset="0"/>
            </a:endParaRP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900" b="1" dirty="0">
                <a:latin typeface="Verdana" pitchFamily="34" charset="0"/>
                <a:ea typeface="Times New Roman" pitchFamily="18" charset="0"/>
              </a:rPr>
              <a:t>13.1</a:t>
            </a:r>
            <a:r>
              <a:rPr lang="it-IT" sz="16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PRIMO COLLOQUIO </a:t>
            </a:r>
            <a:r>
              <a:rPr lang="it-IT" sz="16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Diagnosi e valutazione della motivazione</a:t>
            </a:r>
            <a:endParaRPr lang="it-IT" sz="1050" dirty="0">
              <a:latin typeface="Arial" pitchFamily="34" charset="0"/>
            </a:endParaRP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900" b="1" dirty="0">
                <a:latin typeface="Verdana" pitchFamily="34" charset="0"/>
                <a:ea typeface="Times New Roman" pitchFamily="18" charset="0"/>
              </a:rPr>
              <a:t>.2</a:t>
            </a:r>
            <a:r>
              <a:rPr lang="it-IT" sz="16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COLLOQUI MOTIVAZIONALI</a:t>
            </a:r>
            <a:r>
              <a:rPr lang="it-IT" sz="1600" dirty="0">
                <a:latin typeface="Arial" pitchFamily="34" charset="0"/>
                <a:ea typeface="Times New Roman" pitchFamily="18" charset="0"/>
              </a:rPr>
              <a:t>	 </a:t>
            </a:r>
            <a:endParaRPr lang="it-IT" sz="1050" dirty="0">
              <a:latin typeface="Arial" pitchFamily="34" charset="0"/>
            </a:endParaRP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900" b="1" dirty="0">
                <a:latin typeface="Verdana" pitchFamily="34" charset="0"/>
                <a:ea typeface="Times New Roman" pitchFamily="18" charset="0"/>
              </a:rPr>
              <a:t>.3</a:t>
            </a:r>
            <a:r>
              <a:rPr lang="it-IT" sz="16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DEFINIZIONE DEL CONTRATTO</a:t>
            </a:r>
            <a:endParaRPr lang="it-IT" sz="1050" dirty="0">
              <a:latin typeface="Arial" pitchFamily="34" charset="0"/>
            </a:endParaRP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1600" dirty="0">
                <a:latin typeface="Arial" pitchFamily="34" charset="0"/>
                <a:ea typeface="Times New Roman" pitchFamily="18" charset="0"/>
              </a:rPr>
              <a:t>	 </a:t>
            </a:r>
            <a:endParaRPr lang="it-IT" sz="1050" dirty="0">
              <a:latin typeface="Arial" pitchFamily="34" charset="0"/>
            </a:endParaRP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900" b="1" dirty="0">
                <a:latin typeface="Verdana" pitchFamily="34" charset="0"/>
                <a:ea typeface="Times New Roman" pitchFamily="18" charset="0"/>
              </a:rPr>
              <a:t>.3.1</a:t>
            </a:r>
            <a:r>
              <a:rPr lang="it-IT" sz="16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TRATTAMENTO RESIDENZIALE </a:t>
            </a:r>
            <a:r>
              <a:rPr lang="it-IT" sz="16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(3 settimane di ricovero ove il caso lo richieda)</a:t>
            </a:r>
            <a:endParaRPr lang="it-IT" sz="1050" dirty="0">
              <a:latin typeface="Arial" pitchFamily="34" charset="0"/>
            </a:endParaRP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900" b="1" dirty="0">
                <a:latin typeface="Verdana" pitchFamily="34" charset="0"/>
                <a:ea typeface="Times New Roman" pitchFamily="18" charset="0"/>
              </a:rPr>
              <a:t>.3.1.1</a:t>
            </a:r>
            <a:r>
              <a:rPr lang="it-IT" sz="1600" dirty="0">
                <a:latin typeface="Arial" pitchFamily="34" charset="0"/>
                <a:ea typeface="Times New Roman" pitchFamily="18" charset="0"/>
              </a:rPr>
              <a:t>	 	 	</a:t>
            </a:r>
            <a:r>
              <a:rPr lang="it-IT" sz="900" b="1" dirty="0" err="1">
                <a:latin typeface="Verdana" pitchFamily="34" charset="0"/>
                <a:ea typeface="Times New Roman" pitchFamily="18" charset="0"/>
              </a:rPr>
              <a:t>Assessment</a:t>
            </a:r>
            <a:r>
              <a:rPr lang="it-IT" sz="16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— </a:t>
            </a:r>
            <a:r>
              <a:rPr lang="it-IT" sz="16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fisico</a:t>
            </a:r>
            <a:endParaRPr lang="it-IT" sz="1050" dirty="0">
              <a:latin typeface="Arial" pitchFamily="34" charset="0"/>
            </a:endParaRP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1600" dirty="0">
                <a:latin typeface="Arial" pitchFamily="34" charset="0"/>
                <a:ea typeface="Times New Roman" pitchFamily="18" charset="0"/>
              </a:rPr>
              <a:t>			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—</a:t>
            </a:r>
            <a:r>
              <a:rPr lang="it-IT" sz="16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psicologico/psichiatrico</a:t>
            </a:r>
            <a:endParaRPr lang="it-IT" sz="1050" dirty="0">
              <a:latin typeface="Arial" pitchFamily="34" charset="0"/>
            </a:endParaRP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1600" dirty="0">
                <a:latin typeface="Arial" pitchFamily="34" charset="0"/>
                <a:ea typeface="Times New Roman" pitchFamily="18" charset="0"/>
              </a:rPr>
              <a:t>			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—</a:t>
            </a:r>
            <a:r>
              <a:rPr lang="it-IT" sz="16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socio-familiare</a:t>
            </a:r>
            <a:endParaRPr lang="it-IT" sz="1050" dirty="0">
              <a:latin typeface="Arial" pitchFamily="34" charset="0"/>
            </a:endParaRP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1600" dirty="0">
                <a:latin typeface="Arial" pitchFamily="34" charset="0"/>
                <a:ea typeface="Times New Roman" pitchFamily="18" charset="0"/>
              </a:rPr>
              <a:t>			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—</a:t>
            </a:r>
            <a:r>
              <a:rPr lang="it-IT" sz="16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anamnesi specifica </a:t>
            </a:r>
            <a:endParaRPr lang="it-IT" sz="1050" dirty="0">
              <a:latin typeface="Arial" pitchFamily="34" charset="0"/>
              <a:ea typeface="Times New Roman" pitchFamily="18" charset="0"/>
            </a:endParaRP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1050" b="1" dirty="0">
                <a:latin typeface="Arial" pitchFamily="34" charset="0"/>
                <a:ea typeface="Times New Roman" pitchFamily="18" charset="0"/>
              </a:rPr>
              <a:t>			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—                    test psicodiagnostici specifici</a:t>
            </a:r>
            <a:endParaRPr lang="it-IT" sz="1050" dirty="0">
              <a:latin typeface="Arial" pitchFamily="34" charset="0"/>
            </a:endParaRP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900" b="1" dirty="0">
                <a:latin typeface="Verdana" pitchFamily="34" charset="0"/>
                <a:ea typeface="Times New Roman" pitchFamily="18" charset="0"/>
              </a:rPr>
              <a:t>.3.1.2</a:t>
            </a:r>
            <a:r>
              <a:rPr lang="it-IT" sz="1600" dirty="0">
                <a:latin typeface="Arial" pitchFamily="34" charset="0"/>
                <a:ea typeface="Times New Roman" pitchFamily="18" charset="0"/>
              </a:rPr>
              <a:t>	 	 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Terapia</a:t>
            </a:r>
            <a:r>
              <a:rPr lang="it-IT" sz="16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—</a:t>
            </a:r>
            <a:r>
              <a:rPr lang="it-IT" sz="1600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eventuale disintossicazione e cura delle patologie    correlate all'abuso</a:t>
            </a:r>
            <a:endParaRPr lang="it-IT" sz="1050" dirty="0">
              <a:latin typeface="Arial" pitchFamily="34" charset="0"/>
            </a:endParaRP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1600" dirty="0">
                <a:latin typeface="Arial" pitchFamily="34" charset="0"/>
                <a:ea typeface="Times New Roman" pitchFamily="18" charset="0"/>
              </a:rPr>
              <a:t>			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—</a:t>
            </a:r>
            <a:r>
              <a:rPr lang="it-IT" sz="16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colloqui individuali </a:t>
            </a:r>
            <a:r>
              <a:rPr lang="it-IT" sz="16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• Psichiatra </a:t>
            </a:r>
            <a:endParaRPr lang="it-IT" sz="1050" dirty="0">
              <a:latin typeface="Arial" pitchFamily="34" charset="0"/>
            </a:endParaRP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1600" dirty="0">
                <a:latin typeface="Arial" pitchFamily="34" charset="0"/>
                <a:ea typeface="Times New Roman" pitchFamily="18" charset="0"/>
              </a:rPr>
              <a:t>						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• Psicologo</a:t>
            </a: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endParaRPr lang="it-IT" sz="1050" dirty="0">
              <a:latin typeface="Arial" pitchFamily="34" charset="0"/>
            </a:endParaRP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1600" dirty="0">
                <a:latin typeface="Arial" pitchFamily="34" charset="0"/>
                <a:ea typeface="Times New Roman" pitchFamily="18" charset="0"/>
              </a:rPr>
              <a:t>			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—</a:t>
            </a:r>
            <a:r>
              <a:rPr lang="it-IT" sz="16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terapia psicofarmacologica </a:t>
            </a:r>
            <a:r>
              <a:rPr lang="it-IT" sz="16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• </a:t>
            </a:r>
            <a:r>
              <a:rPr lang="it-IT" sz="900" b="1" dirty="0" err="1">
                <a:latin typeface="Verdana" pitchFamily="34" charset="0"/>
                <a:ea typeface="Times New Roman" pitchFamily="18" charset="0"/>
              </a:rPr>
              <a:t>Anticraving</a:t>
            </a:r>
            <a:endParaRPr lang="it-IT" sz="1050" dirty="0">
              <a:latin typeface="Arial" pitchFamily="34" charset="0"/>
            </a:endParaRP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1600" dirty="0">
                <a:latin typeface="Arial" pitchFamily="34" charset="0"/>
                <a:ea typeface="Times New Roman" pitchFamily="18" charset="0"/>
              </a:rPr>
              <a:t>						          	 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• Patologie correlate</a:t>
            </a: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endParaRPr lang="it-IT" sz="1050" dirty="0">
              <a:latin typeface="Arial" pitchFamily="34" charset="0"/>
            </a:endParaRP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1600" dirty="0">
                <a:latin typeface="Arial" pitchFamily="34" charset="0"/>
                <a:ea typeface="Times New Roman" pitchFamily="18" charset="0"/>
              </a:rPr>
              <a:t>			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—</a:t>
            </a:r>
            <a:r>
              <a:rPr lang="it-IT" sz="16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area gioco </a:t>
            </a:r>
            <a:r>
              <a:rPr lang="it-IT" sz="16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• Gruppi di discussione e </a:t>
            </a:r>
            <a:r>
              <a:rPr lang="it-IT" sz="900" b="1" dirty="0" err="1">
                <a:latin typeface="Verdana" pitchFamily="34" charset="0"/>
                <a:ea typeface="Times New Roman" pitchFamily="18" charset="0"/>
              </a:rPr>
              <a:t>psicoeducazionali</a:t>
            </a:r>
            <a:endParaRPr lang="it-IT" sz="1050" dirty="0">
              <a:latin typeface="Arial" pitchFamily="34" charset="0"/>
            </a:endParaRP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1600" dirty="0">
                <a:latin typeface="Arial" pitchFamily="34" charset="0"/>
                <a:ea typeface="Times New Roman" pitchFamily="18" charset="0"/>
              </a:rPr>
              <a:t>					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• Gruppi psicoterapici</a:t>
            </a: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endParaRPr lang="it-IT" sz="1050" dirty="0">
              <a:latin typeface="Arial" pitchFamily="34" charset="0"/>
            </a:endParaRP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1600" dirty="0">
                <a:latin typeface="Arial" pitchFamily="34" charset="0"/>
                <a:ea typeface="Times New Roman" pitchFamily="18" charset="0"/>
              </a:rPr>
              <a:t>			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—</a:t>
            </a:r>
            <a:r>
              <a:rPr lang="it-IT" sz="16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area socio-familiare 	• Colloqui con la famiglia</a:t>
            </a:r>
            <a:endParaRPr lang="it-IT" sz="1050" dirty="0">
              <a:latin typeface="Arial" pitchFamily="34" charset="0"/>
            </a:endParaRP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1600" dirty="0">
                <a:latin typeface="Arial" pitchFamily="34" charset="0"/>
                <a:ea typeface="Times New Roman" pitchFamily="18" charset="0"/>
              </a:rPr>
              <a:t>						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• Colloqui con il coniuge</a:t>
            </a:r>
            <a:endParaRPr lang="it-IT" sz="1050" dirty="0">
              <a:latin typeface="Arial" pitchFamily="34" charset="0"/>
            </a:endParaRP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1600" dirty="0">
                <a:latin typeface="Arial" pitchFamily="34" charset="0"/>
                <a:ea typeface="Times New Roman" pitchFamily="18" charset="0"/>
              </a:rPr>
              <a:t>						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• Colloqui con la coppia</a:t>
            </a:r>
            <a:endParaRPr lang="it-IT" sz="1050" dirty="0">
              <a:latin typeface="Arial" pitchFamily="34" charset="0"/>
            </a:endParaRP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1600" dirty="0">
                <a:latin typeface="Arial" pitchFamily="34" charset="0"/>
                <a:ea typeface="Times New Roman" pitchFamily="18" charset="0"/>
              </a:rPr>
              <a:t>							</a:t>
            </a:r>
            <a:r>
              <a:rPr lang="it-IT" sz="900" b="1" dirty="0">
                <a:latin typeface="Verdana" pitchFamily="34" charset="0"/>
                <a:ea typeface="Times New Roman" pitchFamily="18" charset="0"/>
              </a:rPr>
              <a:t>• Gruppo familiare</a:t>
            </a:r>
            <a:endParaRPr lang="it-IT" sz="1050" dirty="0">
              <a:latin typeface="Arial" pitchFamily="34" charset="0"/>
            </a:endParaRP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  <a:defRPr/>
            </a:pPr>
            <a:r>
              <a:rPr lang="it-IT" sz="1600" dirty="0">
                <a:latin typeface="Arial" pitchFamily="34" charset="0"/>
                <a:ea typeface="Times New Roman" pitchFamily="18" charset="0"/>
              </a:rPr>
              <a:t> </a:t>
            </a:r>
            <a:r>
              <a:rPr lang="it-IT" sz="1050" dirty="0">
                <a:latin typeface="Arial" pitchFamily="34" charset="0"/>
              </a:rPr>
              <a:t> </a:t>
            </a:r>
            <a:endParaRPr lang="it-IT" sz="2400" dirty="0">
              <a:latin typeface="Arial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56BE52-B705-4917-94A2-DF7FB0B5BFA0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2D865-7E35-4E27-941B-65BAE2798DB7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50" y="0"/>
            <a:ext cx="8501063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334963" algn="l"/>
                <a:tab pos="573088" algn="l"/>
                <a:tab pos="1971675" algn="l"/>
              </a:tabLst>
            </a:pPr>
            <a:r>
              <a:rPr lang="it-IT" sz="1600" b="1">
                <a:latin typeface="Verdana" pitchFamily="34" charset="0"/>
                <a:cs typeface="Times New Roman" pitchFamily="18" charset="0"/>
              </a:rPr>
              <a:t>13 - Il programma di trattamento</a:t>
            </a:r>
            <a:endParaRPr lang="it-IT" sz="1400"/>
          </a:p>
          <a:p>
            <a:pPr algn="ctr" eaLnBrk="0" hangingPunct="0">
              <a:tabLst>
                <a:tab pos="334963" algn="l"/>
                <a:tab pos="573088" algn="l"/>
                <a:tab pos="1971675" algn="l"/>
              </a:tabLst>
            </a:pPr>
            <a:r>
              <a:rPr lang="it-IT" sz="1200" b="1">
                <a:latin typeface="Verdana" pitchFamily="34" charset="0"/>
                <a:cs typeface="Times New Roman" pitchFamily="18" charset="0"/>
              </a:rPr>
              <a:t>DISTURBO DA GIOCO D'AZZARDO PATOLOGICO</a:t>
            </a:r>
            <a:br>
              <a:rPr lang="it-IT" sz="1200" b="1">
                <a:latin typeface="Verdana" pitchFamily="34" charset="0"/>
                <a:cs typeface="Times New Roman" pitchFamily="18" charset="0"/>
              </a:rPr>
            </a:br>
            <a:r>
              <a:rPr lang="it-IT" sz="1200" b="1">
                <a:latin typeface="Verdana" pitchFamily="34" charset="0"/>
                <a:cs typeface="Times New Roman" pitchFamily="18" charset="0"/>
              </a:rPr>
              <a:t>- PROGRAMMA DI TRATTAMENTO –</a:t>
            </a:r>
          </a:p>
          <a:p>
            <a:pPr algn="ctr" eaLnBrk="0" hangingPunct="0">
              <a:tabLst>
                <a:tab pos="334963" algn="l"/>
                <a:tab pos="573088" algn="l"/>
                <a:tab pos="1971675" algn="l"/>
              </a:tabLst>
            </a:pPr>
            <a:endParaRPr lang="it-IT" sz="1200" b="1">
              <a:latin typeface="Verdana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334963" algn="l"/>
                <a:tab pos="573088" algn="l"/>
                <a:tab pos="1971675" algn="l"/>
              </a:tabLst>
            </a:pPr>
            <a:r>
              <a:rPr lang="it-IT" sz="1600" b="1">
                <a:latin typeface="Verdana" pitchFamily="34" charset="0"/>
              </a:rPr>
              <a:t>In regime ambulatoriale ( Ser.T.)</a:t>
            </a:r>
            <a:endParaRPr lang="it-IT" sz="1400"/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</a:pPr>
            <a:r>
              <a:rPr lang="it-IT" sz="1000" b="1">
                <a:latin typeface="Verdana" pitchFamily="34" charset="0"/>
                <a:cs typeface="Times New Roman" pitchFamily="18" charset="0"/>
              </a:rPr>
              <a:t>13.1</a:t>
            </a:r>
            <a:r>
              <a:rPr lang="it-IT">
                <a:cs typeface="Times New Roman" pitchFamily="18" charset="0"/>
              </a:rPr>
              <a:t>	 </a:t>
            </a:r>
            <a:r>
              <a:rPr lang="it-IT" sz="1000" b="1">
                <a:latin typeface="Verdana" pitchFamily="34" charset="0"/>
                <a:cs typeface="Times New Roman" pitchFamily="18" charset="0"/>
              </a:rPr>
              <a:t>PRIMO COLLOQUIO </a:t>
            </a:r>
            <a:r>
              <a:rPr lang="it-IT">
                <a:cs typeface="Times New Roman" pitchFamily="18" charset="0"/>
              </a:rPr>
              <a:t>	   (</a:t>
            </a:r>
            <a:r>
              <a:rPr lang="it-IT" sz="1000" b="1">
                <a:latin typeface="Verdana" pitchFamily="34" charset="0"/>
                <a:cs typeface="Times New Roman" pitchFamily="18" charset="0"/>
              </a:rPr>
              <a:t>Diagnosi e valutazione della motivazione al trattamento)</a:t>
            </a:r>
            <a:endParaRPr lang="it-IT" sz="1100"/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</a:pPr>
            <a:r>
              <a:rPr lang="it-IT" sz="1000" b="1">
                <a:latin typeface="Verdana" pitchFamily="34" charset="0"/>
                <a:cs typeface="Times New Roman" pitchFamily="18" charset="0"/>
              </a:rPr>
              <a:t>.2</a:t>
            </a:r>
            <a:r>
              <a:rPr lang="it-IT">
                <a:cs typeface="Times New Roman" pitchFamily="18" charset="0"/>
              </a:rPr>
              <a:t>	</a:t>
            </a:r>
            <a:r>
              <a:rPr lang="it-IT" sz="1000" b="1">
                <a:latin typeface="Verdana" pitchFamily="34" charset="0"/>
                <a:cs typeface="Times New Roman" pitchFamily="18" charset="0"/>
              </a:rPr>
              <a:t>COLLOQUI MOTIVAZIONALI (dal 1° max dal 2° incontro)</a:t>
            </a:r>
            <a:endParaRPr lang="it-IT" sz="1100"/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</a:pPr>
            <a:r>
              <a:rPr lang="it-IT" sz="1000" b="1">
                <a:latin typeface="Verdana" pitchFamily="34" charset="0"/>
                <a:cs typeface="Times New Roman" pitchFamily="18" charset="0"/>
              </a:rPr>
              <a:t>.3</a:t>
            </a:r>
            <a:r>
              <a:rPr lang="it-IT">
                <a:cs typeface="Times New Roman" pitchFamily="18" charset="0"/>
              </a:rPr>
              <a:t>	</a:t>
            </a:r>
            <a:r>
              <a:rPr lang="it-IT" sz="1000" b="1">
                <a:latin typeface="Verdana" pitchFamily="34" charset="0"/>
                <a:cs typeface="Times New Roman" pitchFamily="18" charset="0"/>
              </a:rPr>
              <a:t>DEFINIZIONE DEL CONTRATTO ( dal 1° incontro)</a:t>
            </a:r>
            <a:endParaRPr lang="it-IT" sz="1100"/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</a:pPr>
            <a:r>
              <a:rPr lang="it-IT">
                <a:cs typeface="Times New Roman" pitchFamily="18" charset="0"/>
              </a:rPr>
              <a:t>	 </a:t>
            </a:r>
            <a:endParaRPr lang="it-IT" sz="1100"/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</a:pPr>
            <a:r>
              <a:rPr lang="it-IT" sz="1000" b="1">
                <a:latin typeface="Verdana" pitchFamily="34" charset="0"/>
                <a:cs typeface="Times New Roman" pitchFamily="18" charset="0"/>
              </a:rPr>
              <a:t>.3.2</a:t>
            </a:r>
            <a:r>
              <a:rPr lang="it-IT">
                <a:cs typeface="Times New Roman" pitchFamily="18" charset="0"/>
              </a:rPr>
              <a:t>	 	</a:t>
            </a:r>
            <a:r>
              <a:rPr lang="it-IT" sz="1000" b="1">
                <a:latin typeface="Verdana" pitchFamily="34" charset="0"/>
                <a:cs typeface="Times New Roman" pitchFamily="18" charset="0"/>
              </a:rPr>
              <a:t>TRATTAMENTO AMBULATORIALE</a:t>
            </a:r>
            <a:r>
              <a:rPr lang="it-IT">
                <a:cs typeface="Times New Roman" pitchFamily="18" charset="0"/>
              </a:rPr>
              <a:t>	 </a:t>
            </a:r>
            <a:endParaRPr lang="it-IT" sz="1100"/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</a:pPr>
            <a:r>
              <a:rPr lang="it-IT" sz="1000" b="1">
                <a:latin typeface="Verdana" pitchFamily="34" charset="0"/>
                <a:cs typeface="Times New Roman" pitchFamily="18" charset="0"/>
              </a:rPr>
              <a:t>.3.2.1</a:t>
            </a:r>
            <a:r>
              <a:rPr lang="it-IT">
                <a:cs typeface="Times New Roman" pitchFamily="18" charset="0"/>
              </a:rPr>
              <a:t>	 	</a:t>
            </a:r>
            <a:r>
              <a:rPr lang="it-IT" sz="1000" b="1">
                <a:latin typeface="Verdana" pitchFamily="34" charset="0"/>
                <a:cs typeface="Times New Roman" pitchFamily="18" charset="0"/>
              </a:rPr>
              <a:t>— After-care o pazienti esterni </a:t>
            </a:r>
            <a:endParaRPr lang="it-IT" sz="1100"/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</a:pPr>
            <a:r>
              <a:rPr lang="it-IT" sz="1000" b="1">
                <a:latin typeface="Verdana" pitchFamily="34" charset="0"/>
                <a:cs typeface="Times New Roman" pitchFamily="18" charset="0"/>
              </a:rPr>
              <a:t>			— Colloqui individuali </a:t>
            </a:r>
            <a:endParaRPr lang="it-IT" sz="1100"/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</a:pPr>
            <a:r>
              <a:rPr lang="it-IT">
                <a:cs typeface="Times New Roman" pitchFamily="18" charset="0"/>
              </a:rPr>
              <a:t>			</a:t>
            </a:r>
            <a:r>
              <a:rPr lang="it-IT" sz="1000" b="1">
                <a:latin typeface="Verdana" pitchFamily="34" charset="0"/>
                <a:cs typeface="Times New Roman" pitchFamily="18" charset="0"/>
              </a:rPr>
              <a:t>— Colloqui con la famiglia</a:t>
            </a:r>
            <a:endParaRPr lang="it-IT" sz="1100"/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</a:pPr>
            <a:r>
              <a:rPr lang="it-IT">
                <a:cs typeface="Times New Roman" pitchFamily="18" charset="0"/>
              </a:rPr>
              <a:t>			</a:t>
            </a:r>
            <a:r>
              <a:rPr lang="it-IT" sz="1000" b="1">
                <a:latin typeface="Verdana" pitchFamily="34" charset="0"/>
                <a:cs typeface="Times New Roman" pitchFamily="18" charset="0"/>
              </a:rPr>
              <a:t>—</a:t>
            </a:r>
            <a:r>
              <a:rPr lang="it-IT" sz="800" b="1">
                <a:latin typeface="Verdana" pitchFamily="34" charset="0"/>
                <a:cs typeface="Times New Roman" pitchFamily="18" charset="0"/>
              </a:rPr>
              <a:t> </a:t>
            </a:r>
            <a:r>
              <a:rPr lang="it-IT" sz="1100" b="1">
                <a:latin typeface="Verdana" pitchFamily="34" charset="0"/>
                <a:cs typeface="Times New Roman" pitchFamily="18" charset="0"/>
              </a:rPr>
              <a:t>Colloqui con la coppia</a:t>
            </a:r>
            <a:endParaRPr lang="it-IT" sz="1100"/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</a:pPr>
            <a:r>
              <a:rPr lang="it-IT">
                <a:cs typeface="Times New Roman" pitchFamily="18" charset="0"/>
              </a:rPr>
              <a:t>			</a:t>
            </a:r>
            <a:r>
              <a:rPr lang="it-IT" sz="1000" b="1">
                <a:latin typeface="Verdana" pitchFamily="34" charset="0"/>
                <a:cs typeface="Times New Roman" pitchFamily="18" charset="0"/>
              </a:rPr>
              <a:t>— Terapie farmacologiche relative allo stato fisico (eventuali)</a:t>
            </a:r>
            <a:endParaRPr lang="it-IT" sz="1100"/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</a:pPr>
            <a:r>
              <a:rPr lang="it-IT">
                <a:cs typeface="Times New Roman" pitchFamily="18" charset="0"/>
              </a:rPr>
              <a:t>			</a:t>
            </a:r>
            <a:r>
              <a:rPr lang="it-IT" sz="1000" b="1">
                <a:latin typeface="Verdana" pitchFamily="34" charset="0"/>
                <a:cs typeface="Times New Roman" pitchFamily="18" charset="0"/>
              </a:rPr>
              <a:t>— Colloqui individuali di verifica ( almeno settimanali)</a:t>
            </a:r>
            <a:endParaRPr lang="it-IT" sz="1100"/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</a:pPr>
            <a:r>
              <a:rPr lang="it-IT">
                <a:cs typeface="Times New Roman" pitchFamily="18" charset="0"/>
              </a:rPr>
              <a:t>			</a:t>
            </a:r>
            <a:r>
              <a:rPr lang="it-IT" sz="1000" b="1">
                <a:latin typeface="Verdana" pitchFamily="34" charset="0"/>
                <a:cs typeface="Times New Roman" pitchFamily="18" charset="0"/>
              </a:rPr>
              <a:t>— Trattamento individuale (Cognitivo–Comportamentale e Familiare)</a:t>
            </a:r>
            <a:endParaRPr lang="it-IT" sz="1100"/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</a:pPr>
            <a:r>
              <a:rPr lang="it-IT">
                <a:cs typeface="Times New Roman" pitchFamily="18" charset="0"/>
              </a:rPr>
              <a:t>			</a:t>
            </a:r>
            <a:r>
              <a:rPr lang="it-IT" sz="1000" b="1">
                <a:latin typeface="Verdana" pitchFamily="34" charset="0"/>
                <a:cs typeface="Times New Roman" pitchFamily="18" charset="0"/>
              </a:rPr>
              <a:t>— Terapia psicofarmacologica (eventuale)</a:t>
            </a:r>
            <a:endParaRPr lang="it-IT" sz="1100"/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</a:pPr>
            <a:r>
              <a:rPr lang="it-IT">
                <a:cs typeface="Times New Roman" pitchFamily="18" charset="0"/>
              </a:rPr>
              <a:t>			</a:t>
            </a:r>
            <a:r>
              <a:rPr lang="it-IT" sz="1000" b="1">
                <a:latin typeface="Verdana" pitchFamily="34" charset="0"/>
                <a:cs typeface="Times New Roman" pitchFamily="18" charset="0"/>
              </a:rPr>
              <a:t>— Controlli internistici e/o specialistici</a:t>
            </a: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</a:pPr>
            <a:endParaRPr lang="it-IT" sz="1100"/>
          </a:p>
          <a:p>
            <a:pPr algn="ctr" eaLnBrk="0" hangingPunct="0">
              <a:buFontTx/>
              <a:buChar char="•"/>
              <a:tabLst>
                <a:tab pos="334963" algn="l"/>
                <a:tab pos="573088" algn="l"/>
                <a:tab pos="1971675" algn="l"/>
              </a:tabLst>
            </a:pPr>
            <a:r>
              <a:rPr lang="it-IT" sz="1200" b="1">
                <a:latin typeface="Verdana" pitchFamily="34" charset="0"/>
                <a:cs typeface="Times New Roman" pitchFamily="18" charset="0"/>
              </a:rPr>
              <a:t> Gruppi specifici (GGT = Gruppo Giocatori in Trattamento)</a:t>
            </a:r>
            <a:endParaRPr lang="it-IT" sz="1600"/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</a:pPr>
            <a:r>
              <a:rPr lang="it-IT" sz="1000" b="1">
                <a:latin typeface="Verdana" pitchFamily="34" charset="0"/>
                <a:cs typeface="Times New Roman" pitchFamily="18" charset="0"/>
              </a:rPr>
              <a:t>.4</a:t>
            </a:r>
            <a:r>
              <a:rPr lang="it-IT">
                <a:cs typeface="Times New Roman" pitchFamily="18" charset="0"/>
              </a:rPr>
              <a:t>	    </a:t>
            </a:r>
            <a:r>
              <a:rPr lang="it-IT" sz="1000" b="1">
                <a:latin typeface="Verdana" pitchFamily="34" charset="0"/>
                <a:cs typeface="Times New Roman" pitchFamily="18" charset="0"/>
              </a:rPr>
              <a:t>ASSISTENZA LEGALE  </a:t>
            </a:r>
            <a:r>
              <a:rPr lang="it-IT">
                <a:cs typeface="Times New Roman" pitchFamily="18" charset="0"/>
              </a:rPr>
              <a:t>(</a:t>
            </a:r>
            <a:r>
              <a:rPr lang="it-IT" sz="1000" b="1">
                <a:latin typeface="Verdana" pitchFamily="34" charset="0"/>
                <a:cs typeface="Times New Roman" pitchFamily="18" charset="0"/>
              </a:rPr>
              <a:t>Invio ad un avvocato )</a:t>
            </a:r>
            <a:endParaRPr lang="it-IT" sz="1100"/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</a:pPr>
            <a:r>
              <a:rPr lang="it-IT" sz="1000" b="1">
                <a:latin typeface="Verdana" pitchFamily="34" charset="0"/>
                <a:cs typeface="Times New Roman" pitchFamily="18" charset="0"/>
              </a:rPr>
              <a:t>.4.1</a:t>
            </a:r>
            <a:r>
              <a:rPr lang="it-IT">
                <a:cs typeface="Times New Roman" pitchFamily="18" charset="0"/>
              </a:rPr>
              <a:t>	 	</a:t>
            </a:r>
            <a:r>
              <a:rPr lang="it-IT" sz="1000" b="1">
                <a:latin typeface="Verdana" pitchFamily="34" charset="0"/>
                <a:cs typeface="Times New Roman" pitchFamily="18" charset="0"/>
              </a:rPr>
              <a:t>PIANO DI RIENTRO DAI DEBITI  (Commercialista e/o Schedulatura delle economie familiari)</a:t>
            </a:r>
            <a:endParaRPr lang="it-IT" sz="1100"/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</a:pPr>
            <a:r>
              <a:rPr lang="it-IT" sz="1000" b="1">
                <a:latin typeface="Verdana" pitchFamily="34" charset="0"/>
                <a:cs typeface="Times New Roman" pitchFamily="18" charset="0"/>
              </a:rPr>
              <a:t>.4.2</a:t>
            </a:r>
            <a:r>
              <a:rPr lang="it-IT">
                <a:cs typeface="Times New Roman" pitchFamily="18" charset="0"/>
              </a:rPr>
              <a:t>	 	</a:t>
            </a:r>
            <a:r>
              <a:rPr lang="it-IT" sz="1000" b="1">
                <a:latin typeface="Verdana" pitchFamily="34" charset="0"/>
                <a:cs typeface="Times New Roman" pitchFamily="18" charset="0"/>
              </a:rPr>
              <a:t>AUTODIFFIDA DAI CASINÒ</a:t>
            </a:r>
            <a:r>
              <a:rPr lang="it-IT">
                <a:cs typeface="Times New Roman" pitchFamily="18" charset="0"/>
              </a:rPr>
              <a:t>	 </a:t>
            </a:r>
            <a:endParaRPr lang="it-IT" sz="1100"/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</a:pPr>
            <a:r>
              <a:rPr lang="it-IT" sz="1000" b="1">
                <a:latin typeface="Verdana" pitchFamily="34" charset="0"/>
                <a:cs typeface="Times New Roman" pitchFamily="18" charset="0"/>
              </a:rPr>
              <a:t>.4.3</a:t>
            </a:r>
            <a:r>
              <a:rPr lang="it-IT">
                <a:cs typeface="Times New Roman" pitchFamily="18" charset="0"/>
              </a:rPr>
              <a:t>	 	</a:t>
            </a:r>
            <a:r>
              <a:rPr lang="it-IT" sz="1000" b="1">
                <a:latin typeface="Verdana" pitchFamily="34" charset="0"/>
                <a:cs typeface="Times New Roman" pitchFamily="18" charset="0"/>
              </a:rPr>
              <a:t>CONTATTO DEL PZ. CON I CREDITORI</a:t>
            </a:r>
            <a:r>
              <a:rPr lang="it-IT">
                <a:cs typeface="Times New Roman" pitchFamily="18" charset="0"/>
              </a:rPr>
              <a:t>	 </a:t>
            </a:r>
            <a:endParaRPr lang="it-IT" sz="1000" b="1"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tabLst>
                <a:tab pos="334963" algn="l"/>
                <a:tab pos="573088" algn="l"/>
                <a:tab pos="1971675" algn="l"/>
              </a:tabLst>
            </a:pPr>
            <a:r>
              <a:rPr lang="it-IT" sz="1000" b="1">
                <a:latin typeface="Verdana" pitchFamily="34" charset="0"/>
                <a:cs typeface="Times New Roman" pitchFamily="18" charset="0"/>
              </a:rPr>
              <a:t>.5</a:t>
            </a:r>
            <a:r>
              <a:rPr lang="it-IT">
                <a:cs typeface="Times New Roman" pitchFamily="18" charset="0"/>
              </a:rPr>
              <a:t>	    </a:t>
            </a:r>
            <a:r>
              <a:rPr lang="it-IT" sz="1000" b="1">
                <a:latin typeface="Verdana" pitchFamily="34" charset="0"/>
                <a:cs typeface="Times New Roman" pitchFamily="18" charset="0"/>
              </a:rPr>
              <a:t>CONTATTO (settimanale) CON LA FAMIGLIA PER LA GESTIONE DEL DENARO</a:t>
            </a:r>
            <a:r>
              <a:rPr lang="it-IT" sz="1200">
                <a:cs typeface="Times New Roman" pitchFamily="18" charset="0"/>
              </a:rPr>
              <a:t>	 </a:t>
            </a:r>
            <a:r>
              <a:rPr lang="it-IT" sz="900"/>
              <a:t> 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2A684D-2C5E-4642-9387-1E5224216A0E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2D865-7E35-4E27-941B-65BAE2798DB7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Fine PRIMA PARTE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5C268-9D7F-4F61-8EF8-5348D814F5BA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00719-101A-43AA-8F89-769EADFE9906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620688"/>
            <a:ext cx="8064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Ser.T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Catania 2</a:t>
            </a:r>
          </a:p>
          <a:p>
            <a:pPr algn="ctr"/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Operatori )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772816"/>
            <a:ext cx="84249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Medico (Psichiatra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formazione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sistemico-relazionale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didatta nell’approccio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ecologico-sociale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Hudolin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competenze sul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Pedagogista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 formazione cognitivo-comportamentale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Esperto in GAP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Psicologo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con formazione sistemico-relazionale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Sociale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Infermiere Professionale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7148" y="4077071"/>
            <a:ext cx="4515380" cy="26728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0EA4A-5A63-4DC9-A180-750C7794FB4A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105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15816" y="0"/>
            <a:ext cx="32249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Ser.T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Catania 2</a:t>
            </a:r>
          </a:p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Tipologie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INVIO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340768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Territorio: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 Verde Aziendale  (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800-279761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 del Territorio (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conoscono l’attività svolta presso il </a:t>
            </a:r>
            <a:r>
              <a:rPr lang="it-IT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Ser.T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CT2)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Aziende Ospedaliere (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tramite la segreteria del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Ser.T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095 2542626 – 2636 - 2620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azienti e Familiari (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fuori trattamento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Pazienti (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attualmente in trattamento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 di Famiglia</a:t>
            </a:r>
          </a:p>
          <a:p>
            <a:pPr>
              <a:lnSpc>
                <a:spcPct val="150000"/>
              </a:lnSpc>
            </a:pPr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Privati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Sito Internet: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www.giocaresponsabile.it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 Verde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800 921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  </a:t>
            </a: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(Rete Nazionale «Gioca Responsabile»)</a:t>
            </a:r>
            <a:endParaRPr lang="it-IT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0761" y="116632"/>
            <a:ext cx="2751720" cy="208823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3762" y="3068960"/>
            <a:ext cx="3098718" cy="1882901"/>
          </a:xfrm>
          <a:prstGeom prst="rect">
            <a:avLst/>
          </a:prstGeom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B3EA23-D149-4408-839F-7541A6D06C4F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271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26064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Ser.T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Catania 2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Accoglienza </a:t>
            </a:r>
          </a:p>
          <a:p>
            <a:pPr algn="ctr"/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modalità di fissazione 1° colloquio di valutazi</a:t>
            </a:r>
            <a:r>
              <a:rPr lang="it-IT" sz="2000" i="1" dirty="0" smtClean="0"/>
              <a:t>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2276872"/>
            <a:ext cx="864096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«intervista» 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svolge in ambiente separato e con locali dedicati)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Focalizzazione del  «problema»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valutazione  della «motivazione al cambiamento»</a:t>
            </a:r>
          </a:p>
          <a:p>
            <a:endParaRPr lang="it-IT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Fissazione appuntamento 1</a:t>
            </a: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° colloquio di 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i="1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62" y="67016"/>
            <a:ext cx="1247878" cy="141631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-23525"/>
            <a:ext cx="1872208" cy="13365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4451438"/>
            <a:ext cx="3312368" cy="2145914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63122-7FA7-42BE-A24C-82E4EB8538F7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920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99792" y="260648"/>
            <a:ext cx="3224945" cy="740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 err="1" smtClean="0"/>
              <a:t>Ser.T</a:t>
            </a:r>
            <a:r>
              <a:rPr lang="it-IT" sz="3200" b="1" dirty="0" smtClean="0"/>
              <a:t>. </a:t>
            </a:r>
            <a:r>
              <a:rPr lang="it-IT" sz="2800" b="1" dirty="0" smtClean="0"/>
              <a:t>Catania 2</a:t>
            </a:r>
            <a:endParaRPr lang="it-IT" sz="28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95866"/>
            <a:ext cx="2183051" cy="269288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60648"/>
            <a:ext cx="2206964" cy="221265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23528" y="2317229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1° Colloquio:</a:t>
            </a:r>
            <a:endParaRPr lang="it-IT" sz="24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Raccolta </a:t>
            </a: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dati personali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Anamnesi (prossima e remota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 psichiatrica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Informazioni sulle problematiche legate al GAP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Presentazione del Modello Terapeutico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 del Consenso Informato e della Privacy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C861AB-E23D-4522-BFA8-9EF2D09E8359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130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99792" y="260648"/>
            <a:ext cx="3224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Ser.T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Catania 2</a:t>
            </a:r>
          </a:p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Valutazione 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504" y="1276311"/>
            <a:ext cx="8784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Presenza di Patologia GAP ( DSM V – S.O.G.S.)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Eventuale Doppia Diagnosi psichiatrica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Presenza di altra dipendenza correlata  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(GAP primario o secondario)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Stile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vita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familiare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 di salute generale 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Motivazione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cambiamento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Capacità di Resilienza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Capacità di Resilienza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parenti più prossimi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conviventi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Modello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comunicazione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familiare praticato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quotidiano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Situazione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economica e proiezioni future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0"/>
            <a:ext cx="2804146" cy="180421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4736" y="2708920"/>
            <a:ext cx="3219263" cy="1872208"/>
          </a:xfrm>
          <a:prstGeom prst="rect">
            <a:avLst/>
          </a:prstGeom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51660E-AB1B-4786-B3B2-92E8E42BBCD3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669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07704" y="116632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Ser.T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Catania 2</a:t>
            </a:r>
          </a:p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Modello Terapeutico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228765"/>
            <a:ext cx="864096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/>
              <a:t>Presentazione del Modello Terapeutico al Pz. ed alla Famiglia </a:t>
            </a:r>
            <a:endParaRPr lang="it-IT" sz="2000" b="1" i="1" dirty="0" smtClean="0"/>
          </a:p>
          <a:p>
            <a:pPr algn="ctr"/>
            <a:r>
              <a:rPr lang="it-IT" sz="2400" b="1" i="1" dirty="0" smtClean="0"/>
              <a:t>(</a:t>
            </a:r>
            <a:r>
              <a:rPr lang="it-IT" sz="2400" b="1" i="1" dirty="0"/>
              <a:t>contratto </a:t>
            </a:r>
            <a:r>
              <a:rPr lang="it-IT" sz="2400" b="1" i="1" dirty="0" smtClean="0"/>
              <a:t>terapeutico ):</a:t>
            </a:r>
          </a:p>
          <a:p>
            <a:pPr algn="ctr"/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(Durata media del Trattamento 30 mesi)</a:t>
            </a:r>
          </a:p>
          <a:p>
            <a:pPr algn="ctr"/>
            <a:endParaRPr lang="it-IT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Colloqui motivazionali </a:t>
            </a:r>
            <a:endPara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Incontri di informazione sul GAP 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(per altri familiari coinvolti)</a:t>
            </a:r>
            <a:endParaRPr lang="it-I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assertivo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/emotivo di coppia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Controllo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 spese quotidiane (scheda E/U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«Eventuale» trattamento farmacologico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 «Amministratore familiare di sostegno»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Partecipazione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(condivisa)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gruppo “Game </a:t>
            </a:r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728115"/>
            <a:ext cx="2016223" cy="1438891"/>
          </a:xfrm>
          <a:prstGeom prst="rect">
            <a:avLst/>
          </a:prstGeom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6C5D2D-3E37-4B85-B3A0-603D592D1296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871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tangolo 3"/>
          <p:cNvSpPr>
            <a:spLocks noChangeArrowheads="1"/>
          </p:cNvSpPr>
          <p:nvPr/>
        </p:nvSpPr>
        <p:spPr bwMode="auto">
          <a:xfrm>
            <a:off x="357188" y="214313"/>
            <a:ext cx="8215312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517525" algn="l"/>
              </a:tabLst>
            </a:pPr>
            <a:r>
              <a:rPr lang="it-IT" sz="20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it-IT" sz="20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Che cos'è il gioco d'azzardo</a:t>
            </a:r>
            <a:endParaRPr lang="it-IT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517525" algn="l"/>
              </a:tabLst>
            </a:pPr>
            <a:r>
              <a:rPr lang="it-IT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Il gioco d'azzardo è un'attività ludica che ha tre caratteristiche fondamentali:</a:t>
            </a:r>
          </a:p>
          <a:p>
            <a:pPr algn="ctr" eaLnBrk="0" hangingPunct="0">
              <a:tabLst>
                <a:tab pos="517525" algn="l"/>
              </a:tabLst>
            </a:pPr>
            <a:endParaRPr lang="it-IT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517525" algn="l"/>
              </a:tabLst>
            </a:pPr>
            <a:endParaRPr lang="it-IT" dirty="0">
              <a:solidFill>
                <a:srgbClr val="000000"/>
              </a:solidFill>
            </a:endParaRPr>
          </a:p>
          <a:p>
            <a:pPr algn="ctr" eaLnBrk="0" hangingPunct="0">
              <a:buFont typeface="Wingdings" pitchFamily="2" charset="2"/>
              <a:buChar char="Ø"/>
              <a:tabLst>
                <a:tab pos="517525" algn="l"/>
              </a:tabLst>
            </a:pPr>
            <a:endParaRPr lang="it-IT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517525" algn="l"/>
              </a:tabLst>
            </a:pPr>
            <a:r>
              <a:rPr lang="it-IT" sz="1200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 algn="ctr" eaLnBrk="0" hangingPunct="0">
              <a:buFont typeface="Wingdings" pitchFamily="2" charset="2"/>
              <a:buChar char="Ø"/>
              <a:tabLst>
                <a:tab pos="517525" algn="l"/>
              </a:tabLst>
            </a:pPr>
            <a:r>
              <a:rPr lang="it-IT" sz="20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Lo scopo del gioco è l'ottenimento di un premio (denaro, beni materiali, buoni ecc.)</a:t>
            </a:r>
          </a:p>
          <a:p>
            <a:pPr algn="ctr" eaLnBrk="0" hangingPunct="0">
              <a:buFont typeface="Wingdings" pitchFamily="2" charset="2"/>
              <a:buChar char="Ø"/>
              <a:tabLst>
                <a:tab pos="517525" algn="l"/>
              </a:tabLst>
            </a:pPr>
            <a:endParaRPr lang="it-IT" sz="16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517525" algn="l"/>
              </a:tabLst>
            </a:pPr>
            <a:endParaRPr lang="it-IT" sz="2000" dirty="0">
              <a:solidFill>
                <a:srgbClr val="000000"/>
              </a:solidFill>
            </a:endParaRPr>
          </a:p>
          <a:p>
            <a:pPr algn="ctr" eaLnBrk="0" hangingPunct="0">
              <a:buFont typeface="Wingdings" pitchFamily="2" charset="2"/>
              <a:buChar char="Ø"/>
              <a:tabLst>
                <a:tab pos="517525" algn="l"/>
              </a:tabLst>
            </a:pPr>
            <a:r>
              <a:rPr lang="it-IT" sz="36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it-IT" sz="16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Per parteciparvi è necessario rischiare una somma più o meno ingente di denaro o equivalenti (propri beni ecc.)</a:t>
            </a:r>
          </a:p>
          <a:p>
            <a:pPr algn="ctr" eaLnBrk="0" hangingPunct="0">
              <a:buFont typeface="Wingdings" pitchFamily="2" charset="2"/>
              <a:buChar char="Ø"/>
              <a:tabLst>
                <a:tab pos="517525" algn="l"/>
              </a:tabLst>
            </a:pPr>
            <a:endParaRPr lang="it-IT" sz="16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algn="ctr" eaLnBrk="0" hangingPunct="0">
              <a:buFont typeface="Wingdings" pitchFamily="2" charset="2"/>
              <a:buChar char="Ø"/>
              <a:tabLst>
                <a:tab pos="517525" algn="l"/>
              </a:tabLst>
            </a:pPr>
            <a:endParaRPr lang="it-IT" sz="2000" dirty="0">
              <a:solidFill>
                <a:srgbClr val="000000"/>
              </a:solidFill>
            </a:endParaRPr>
          </a:p>
          <a:p>
            <a:pPr algn="ctr" eaLnBrk="0" hangingPunct="0">
              <a:buFont typeface="Wingdings" pitchFamily="2" charset="2"/>
              <a:buChar char="Ø"/>
              <a:tabLst>
                <a:tab pos="517525" algn="l"/>
              </a:tabLst>
            </a:pPr>
            <a:r>
              <a:rPr lang="it-IT" sz="36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it-IT" sz="16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La vincita è più dovuta al caso che alla perizia del giocatore</a:t>
            </a:r>
            <a:r>
              <a:rPr lang="it-IT" sz="11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.</a:t>
            </a:r>
          </a:p>
          <a:p>
            <a:pPr eaLnBrk="0" hangingPunct="0">
              <a:buFont typeface="Wingdings" pitchFamily="2" charset="2"/>
              <a:buChar char="Ø"/>
              <a:tabLst>
                <a:tab pos="517525" algn="l"/>
              </a:tabLst>
            </a:pPr>
            <a:endParaRPr lang="it-IT" sz="11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tabLst>
                <a:tab pos="517525" algn="l"/>
              </a:tabLst>
            </a:pPr>
            <a:endParaRPr lang="it-IT" sz="3600" dirty="0">
              <a:solidFill>
                <a:srgbClr val="000000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201DC-C19B-4632-8554-2A7FA645356A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2D865-7E35-4E27-941B-65BAE2798DB7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07704" y="0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Ser.T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Catania 2</a:t>
            </a:r>
          </a:p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Modello Terapeutico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125272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Modello di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Scheda di Auto-Controllo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 spese quotidiane </a:t>
            </a:r>
            <a:endPara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942967"/>
            <a:ext cx="7587085" cy="412630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3760" y="1"/>
            <a:ext cx="2160240" cy="1445260"/>
          </a:xfrm>
          <a:prstGeom prst="rect">
            <a:avLst/>
          </a:prstGeom>
          <a:blipFill dpi="0" rotWithShape="1">
            <a:blip r:embed="rId4" cstate="print">
              <a:alphaModFix amt="70000"/>
              <a:lum/>
            </a:blip>
            <a:srcRect/>
            <a:tile tx="0" ty="0" sx="100000" sy="100000" flip="none" algn="tl"/>
          </a:blipFill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EF19DE-C5E9-41DA-BB45-14CDBDCE6E9C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419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35596" y="62066"/>
            <a:ext cx="7128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Ser.T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Catania 2</a:t>
            </a:r>
          </a:p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Gruppo </a:t>
            </a:r>
            <a:endPara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“Game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Over”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71472" y="1643050"/>
            <a:ext cx="79296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gruppo di auto-aiuto multifamiliare (gruppo GAME-OVER) ovvero comunità multifamiliare centrata sul </a:t>
            </a: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GAP,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patologia prevalente, è nato sulla scorta e </a:t>
            </a: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sull’esperienza quasi trentennale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Club Alcologici Territoriali o </a:t>
            </a: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 operanti in Sicilia fin dal 1987. I CAT 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nascono dall’intuizione di Vladimir Hudolin alla metà degli anni sessanta nella ex Jugoslavia a </a:t>
            </a: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Zagabria, allora all’interno di un </a:t>
            </a:r>
            <a:r>
              <a:rPr lang="it-IT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ospedale psichiatrico. </a:t>
            </a:r>
            <a:endParaRPr lang="it-IT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03424"/>
            <a:ext cx="1973948" cy="147021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3" y="35470"/>
            <a:ext cx="2448272" cy="1494413"/>
          </a:xfrm>
          <a:prstGeom prst="rect">
            <a:avLst/>
          </a:prstGeom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078FC-4511-4354-97FB-557AB1D697E6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277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35596" y="62066"/>
            <a:ext cx="7128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Ser.T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Catania 2</a:t>
            </a:r>
          </a:p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Gruppo </a:t>
            </a:r>
            <a:endPara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“Game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Over”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71472" y="1508616"/>
            <a:ext cx="7929618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Essi sono l’asse portante dei programmi </a:t>
            </a:r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alcologici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territoriali italiani, adesso diffusisi in oltre 30 Paesi del mondo e fanno capo ad un’Associazione Italiana (AICAT) e una mondiale (WACAT). In Sicilia all’ARCAT Sicilia </a:t>
            </a:r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onlus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federata con l’associazione nazionale.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it-IT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metodo Hudolin o metodo </a:t>
            </a:r>
            <a:r>
              <a:rPr lang="it-IT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ecologico-sociale, che ha depsichiatrizzato il trattamento dell’alcolismo, </a:t>
            </a:r>
            <a:r>
              <a:rPr lang="it-IT" sz="2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mette al centro la famiglia nella sua interezza che condivide un disagio innescato o dal consumo di sostanze legali o illegali </a:t>
            </a:r>
            <a:r>
              <a:rPr lang="it-IT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ovvero, nel </a:t>
            </a:r>
            <a:r>
              <a:rPr lang="it-IT" sz="2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del </a:t>
            </a:r>
            <a:r>
              <a:rPr lang="it-IT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GAP, </a:t>
            </a:r>
            <a:r>
              <a:rPr lang="it-IT" sz="2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un comportamento senza una sostanza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03424"/>
            <a:ext cx="1973948" cy="147021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3" y="35470"/>
            <a:ext cx="2448272" cy="1494413"/>
          </a:xfrm>
          <a:prstGeom prst="rect">
            <a:avLst/>
          </a:prstGeom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A8994-8BD7-45DD-8CBF-7F1651FC9C82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512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43626"/>
            <a:ext cx="7128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Ser.T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Catania 2</a:t>
            </a:r>
          </a:p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Gruppo </a:t>
            </a:r>
            <a:endPara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“Game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Over”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71472" y="1643050"/>
            <a:ext cx="8032976" cy="483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700"/>
              </a:lnSpc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condivisione,  la solidarietà, i legami amicali che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nascono all’interno </a:t>
            </a:r>
            <a:r>
              <a:rPr lang="it-I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gruppo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la parità di tutti i partecipanti alla seduta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settimanale, (in giornata fissa e per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circa due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ore),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altamente stimolati dall’operatore che funge da «</a:t>
            </a:r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fluidificatore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catalizzatore relazionale». I  “pazienti” non sono più “pazienti”, ma «persone e famiglie» che forniscono 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di confronto, crescita personale ed elaborazione dei vissuti «disfunzionali» precedenti ; il senso di appartenenza e la condivisione dell’obiettivo comune si cementificano con l’auto-aiuto e nel rispecchiarsi nei successi di altri «più avanti» nel percorso di cambiamento.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16632"/>
            <a:ext cx="2520280" cy="14127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972" y="5366"/>
            <a:ext cx="2872780" cy="1461517"/>
          </a:xfrm>
          <a:prstGeom prst="rect">
            <a:avLst/>
          </a:prstGeom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F37AA-CEAF-4E81-BF0B-5339A3E6DA1E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446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43626"/>
            <a:ext cx="7128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Ser.T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Catania 2</a:t>
            </a:r>
          </a:p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Gruppo </a:t>
            </a:r>
            <a:endPara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“Game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Over”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71472" y="1643050"/>
            <a:ext cx="80329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praticare efficacemente questo tipo di «modello» ibrido gruppale occorre un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operatore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lnSpc>
                <a:spcPct val="150000"/>
              </a:lnSpc>
            </a:pPr>
            <a:endParaRPr lang="it-IT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esperto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 problemi GAP-correlati, che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conosca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l’approccio </a:t>
            </a:r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ecologico-sociale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abbia seguito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formazione 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 </a:t>
            </a:r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il GAP ad 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indirizzo cognitivo-comportamentale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16632"/>
            <a:ext cx="2520280" cy="14127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972" y="5366"/>
            <a:ext cx="2872780" cy="1461517"/>
          </a:xfrm>
          <a:prstGeom prst="rect">
            <a:avLst/>
          </a:prstGeom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9F4A69-A73A-49D8-8800-4CF19A12A27A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446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102175"/>
            <a:ext cx="7128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Ser.T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Catania 2</a:t>
            </a:r>
          </a:p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Gruppo </a:t>
            </a:r>
            <a:endPara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“Game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Over”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394958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scelta di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operare, oltre che in «individuale», anche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gruppo  si è dimostrata vincente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operativamente l’unica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possibile,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tenuto conto dell’esiguità degli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Operatori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ubblici formati per trattare clinicamente il GAP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del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 numero di richieste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d’assistenza che ci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perveniva, ….specie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 primi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«pioneristici»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 (2001).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0"/>
            <a:ext cx="2952328" cy="162879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3016" y="8706"/>
            <a:ext cx="3030984" cy="1633488"/>
          </a:xfrm>
          <a:prstGeom prst="rect">
            <a:avLst/>
          </a:prstGeom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C0FFE3-8A9D-4C1E-9B9C-4CAECC11426B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494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15616" y="332656"/>
            <a:ext cx="7128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Ser.T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Catania 2</a:t>
            </a:r>
          </a:p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Gruppo </a:t>
            </a:r>
            <a:endPara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“Game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Over”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59532" y="2564904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tutte le persone che hanno seguito il programma proposto, tranne qualche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«sporadico»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in cui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stato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necessario utilizzo di ansiolitici e/o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antidepressivi per un breve periodo, </a:t>
            </a:r>
          </a:p>
          <a:p>
            <a:pPr algn="ctr">
              <a:lnSpc>
                <a:spcPct val="150000"/>
              </a:lnSpc>
            </a:pPr>
            <a:r>
              <a:rPr lang="it-I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si è dovuto ricorrere all’utilizzo </a:t>
            </a:r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endParaRPr lang="it-IT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it-I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terapia </a:t>
            </a:r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farmacologica.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234487" cy="252948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0"/>
            <a:ext cx="3048000" cy="2529483"/>
          </a:xfrm>
          <a:prstGeom prst="rect">
            <a:avLst/>
          </a:prstGeom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9488F1-EFE1-4D60-B2C8-E4E3B32D9B89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658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99792" y="260648"/>
            <a:ext cx="3224945" cy="740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 err="1" smtClean="0"/>
              <a:t>Ser.T</a:t>
            </a:r>
            <a:r>
              <a:rPr lang="it-IT" sz="3200" b="1" dirty="0" smtClean="0"/>
              <a:t>. </a:t>
            </a:r>
            <a:r>
              <a:rPr lang="it-IT" sz="2800" b="1" dirty="0" smtClean="0"/>
              <a:t>Catania 2</a:t>
            </a:r>
            <a:endParaRPr lang="it-IT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549708" y="-326135"/>
            <a:ext cx="73541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2088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00C393-36EC-4F66-925B-0C50B7633D26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353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99792" y="260648"/>
            <a:ext cx="3224945" cy="740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 err="1" smtClean="0"/>
              <a:t>Ser.T</a:t>
            </a:r>
            <a:r>
              <a:rPr lang="it-IT" sz="3200" b="1" dirty="0" smtClean="0"/>
              <a:t>. </a:t>
            </a:r>
            <a:r>
              <a:rPr lang="it-IT" sz="2800" b="1" dirty="0" smtClean="0"/>
              <a:t>Catania 2</a:t>
            </a:r>
            <a:endParaRPr lang="it-IT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549708" y="-326135"/>
            <a:ext cx="73541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525917" y="-200762"/>
            <a:ext cx="8032858" cy="5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726" y="1001364"/>
            <a:ext cx="8373550" cy="530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207A14-8AD8-48A6-8DF8-679CE1605381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22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87824" y="202769"/>
            <a:ext cx="3224945" cy="740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 err="1" smtClean="0"/>
              <a:t>Ser.T</a:t>
            </a:r>
            <a:r>
              <a:rPr lang="it-IT" sz="3200" b="1" dirty="0" smtClean="0"/>
              <a:t>. </a:t>
            </a:r>
            <a:r>
              <a:rPr lang="it-IT" sz="2800" b="1" dirty="0" smtClean="0"/>
              <a:t>Catania 2</a:t>
            </a:r>
            <a:endParaRPr lang="it-IT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549708" y="-326135"/>
            <a:ext cx="73541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525917" y="-200762"/>
            <a:ext cx="8032858" cy="5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 flipV="1">
            <a:off x="246950" y="8409"/>
            <a:ext cx="80329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8661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432446" y="4797152"/>
            <a:ext cx="59559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  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2015            2014            2013               2012              2011           2010 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60F01-E80E-473A-A8E2-EC8FF1065114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49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92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14313" y="1322383"/>
            <a:ext cx="8643937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393700" algn="l"/>
                <a:tab pos="2044700" algn="l"/>
              </a:tabLst>
            </a:pPr>
            <a:endParaRPr lang="it-IT" sz="1400" dirty="0"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tabLst>
                <a:tab pos="393700" algn="l"/>
                <a:tab pos="2044700" algn="l"/>
              </a:tabLst>
            </a:pPr>
            <a:r>
              <a:rPr lang="it-IT" sz="3200" dirty="0" smtClean="0">
                <a:cs typeface="Times New Roman" pitchFamily="18" charset="0"/>
              </a:rPr>
              <a:t>Caratteristiche :</a:t>
            </a:r>
            <a:r>
              <a:rPr lang="it-IT" sz="3200" dirty="0">
                <a:cs typeface="Times New Roman" pitchFamily="18" charset="0"/>
              </a:rPr>
              <a:t>	</a:t>
            </a:r>
            <a:r>
              <a:rPr lang="it-IT" sz="3200" dirty="0" smtClean="0">
                <a:cs typeface="Times New Roman" pitchFamily="18" charset="0"/>
              </a:rPr>
              <a:t>						</a:t>
            </a:r>
            <a:r>
              <a:rPr lang="it-IT" sz="1400" dirty="0" smtClean="0">
                <a:latin typeface="Verdana" pitchFamily="34" charset="0"/>
                <a:cs typeface="Times New Roman" pitchFamily="18" charset="0"/>
              </a:rPr>
              <a:t>la </a:t>
            </a:r>
            <a:r>
              <a:rPr lang="it-IT" sz="1400" b="1" dirty="0">
                <a:latin typeface="Verdana" pitchFamily="34" charset="0"/>
                <a:cs typeface="Times New Roman" pitchFamily="18" charset="0"/>
              </a:rPr>
              <a:t>TOLLERANZA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it-IT" sz="3200" dirty="0">
                <a:cs typeface="Times New Roman" pitchFamily="18" charset="0"/>
              </a:rPr>
              <a:t>	             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bisogno di sempre più sostanza o più gioco per </a:t>
            </a:r>
          </a:p>
          <a:p>
            <a:pPr eaLnBrk="0" hangingPunct="0">
              <a:tabLst>
                <a:tab pos="393700" algn="l"/>
                <a:tab pos="2044700" algn="l"/>
              </a:tabLst>
            </a:pPr>
            <a:r>
              <a:rPr lang="it-IT" sz="1400" dirty="0">
                <a:latin typeface="Verdana" pitchFamily="34" charset="0"/>
                <a:cs typeface="Times New Roman" pitchFamily="18" charset="0"/>
              </a:rPr>
              <a:t>                                                         ottenere lo  stesso livello di eccitamento </a:t>
            </a:r>
          </a:p>
          <a:p>
            <a:pPr eaLnBrk="0" hangingPunct="0">
              <a:tabLst>
                <a:tab pos="393700" algn="l"/>
                <a:tab pos="2044700" algn="l"/>
              </a:tabLst>
            </a:pPr>
            <a:r>
              <a:rPr lang="it-IT" sz="1400" dirty="0">
                <a:latin typeface="Verdana" pitchFamily="34" charset="0"/>
                <a:cs typeface="Times New Roman" pitchFamily="18" charset="0"/>
              </a:rPr>
              <a:t>                                         </a:t>
            </a:r>
          </a:p>
          <a:p>
            <a:pPr eaLnBrk="0" hangingPunct="0">
              <a:tabLst>
                <a:tab pos="393700" algn="l"/>
                <a:tab pos="2044700" algn="l"/>
              </a:tabLst>
            </a:pPr>
            <a:r>
              <a:rPr lang="it-IT" sz="1400" dirty="0">
                <a:latin typeface="Verdana" pitchFamily="34" charset="0"/>
                <a:cs typeface="Times New Roman" pitchFamily="18" charset="0"/>
              </a:rPr>
              <a:t>         l</a:t>
            </a:r>
            <a:r>
              <a:rPr lang="it-IT" sz="1400" b="1" dirty="0">
                <a:latin typeface="Verdana" pitchFamily="34" charset="0"/>
                <a:cs typeface="Times New Roman" pitchFamily="18" charset="0"/>
              </a:rPr>
              <a:t>'ASTINENZA</a:t>
            </a:r>
            <a:r>
              <a:rPr lang="it-IT" sz="3200" dirty="0">
                <a:cs typeface="Times New Roman" pitchFamily="18" charset="0"/>
              </a:rPr>
              <a:t>	             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nervosismo, ansia, tremori se si tenta di smettere</a:t>
            </a:r>
            <a:endParaRPr lang="it-IT" dirty="0"/>
          </a:p>
          <a:p>
            <a:pPr eaLnBrk="0" hangingPunct="0">
              <a:tabLst>
                <a:tab pos="393700" algn="l"/>
                <a:tab pos="2044700" algn="l"/>
              </a:tabLst>
            </a:pPr>
            <a:r>
              <a:rPr lang="it-IT" sz="3200" dirty="0">
                <a:cs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la </a:t>
            </a:r>
            <a:r>
              <a:rPr lang="it-IT" sz="1400" b="1" dirty="0">
                <a:latin typeface="Verdana" pitchFamily="34" charset="0"/>
                <a:cs typeface="Times New Roman" pitchFamily="18" charset="0"/>
              </a:rPr>
              <a:t>PERDITA </a:t>
            </a:r>
            <a:r>
              <a:rPr lang="it-IT" sz="1400" b="1" dirty="0" err="1">
                <a:latin typeface="Verdana" pitchFamily="34" charset="0"/>
                <a:cs typeface="Times New Roman" pitchFamily="18" charset="0"/>
              </a:rPr>
              <a:t>DI</a:t>
            </a:r>
            <a:r>
              <a:rPr lang="it-IT" sz="1400" b="1" dirty="0">
                <a:latin typeface="Verdana" pitchFamily="34" charset="0"/>
                <a:cs typeface="Times New Roman" pitchFamily="18" charset="0"/>
              </a:rPr>
              <a:t> CONTROLLO</a:t>
            </a:r>
            <a:r>
              <a:rPr lang="it-IT" sz="3200" dirty="0">
                <a:cs typeface="Times New Roman" pitchFamily="18" charset="0"/>
              </a:rPr>
              <a:t>	</a:t>
            </a:r>
            <a:r>
              <a:rPr lang="it-IT" sz="1400" dirty="0">
                <a:latin typeface="Verdana" pitchFamily="34" charset="0"/>
                <a:cs typeface="Times New Roman" pitchFamily="18" charset="0"/>
              </a:rPr>
              <a:t>presunta capacità di poter smettere, senza riuscirci </a:t>
            </a:r>
          </a:p>
          <a:p>
            <a:pPr eaLnBrk="0" hangingPunct="0">
              <a:tabLst>
                <a:tab pos="393700" algn="l"/>
                <a:tab pos="2044700" algn="l"/>
              </a:tabLst>
            </a:pPr>
            <a:r>
              <a:rPr lang="it-IT" sz="1400" dirty="0">
                <a:latin typeface="Verdana" pitchFamily="34" charset="0"/>
                <a:cs typeface="Times New Roman" pitchFamily="18" charset="0"/>
              </a:rPr>
              <a:t>                                                           nella realtà.</a:t>
            </a:r>
          </a:p>
          <a:p>
            <a:pPr eaLnBrk="0" hangingPunct="0">
              <a:tabLst>
                <a:tab pos="393700" algn="l"/>
                <a:tab pos="2044700" algn="l"/>
              </a:tabLst>
            </a:pPr>
            <a:endParaRPr lang="it-IT" dirty="0"/>
          </a:p>
          <a:p>
            <a:pPr eaLnBrk="0" hangingPunct="0">
              <a:lnSpc>
                <a:spcPct val="150000"/>
              </a:lnSpc>
              <a:tabLst>
                <a:tab pos="393700" algn="l"/>
                <a:tab pos="2044700" algn="l"/>
              </a:tabLst>
            </a:pPr>
            <a:r>
              <a:rPr lang="it-IT" sz="1400" i="1" dirty="0">
                <a:latin typeface="Verdana" pitchFamily="34" charset="0"/>
                <a:cs typeface="Times New Roman" pitchFamily="18" charset="0"/>
              </a:rPr>
              <a:t>Così come esistono bevitori sociali e fumatori occasionali, esistono altresì giocatori sociali, per i quali il gioco d'azzardo rimane un'attività di divertimento, in cui investire deliberatamente parte del proprio tempo e del proprio </a:t>
            </a:r>
            <a:r>
              <a:rPr lang="it-IT" sz="1400" i="1" dirty="0" smtClean="0">
                <a:latin typeface="Verdana" pitchFamily="34" charset="0"/>
                <a:cs typeface="Times New Roman" pitchFamily="18" charset="0"/>
              </a:rPr>
              <a:t>denaro.</a:t>
            </a:r>
            <a:endParaRPr lang="it-IT" sz="4400" i="1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2881C-F229-4AB9-8C35-19BC8516DFFB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2D865-7E35-4E27-941B-65BAE2798DB7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7E8A94-83EB-4D0B-9038-65E73ABBEE2B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50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971600" y="836712"/>
            <a:ext cx="75608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IN ATTO, DATI DEL 2018, RISULTAVANO IN CARICO AL SERT CT 2 BEN </a:t>
            </a:r>
            <a:r>
              <a:rPr lang="it-IT" sz="2000" dirty="0" smtClean="0"/>
              <a:t>204  </a:t>
            </a:r>
            <a:r>
              <a:rPr lang="it-IT" sz="2000" dirty="0" smtClean="0"/>
              <a:t>UTENTI, DI CUI 44 NUOVI NELL’ANNO ( 6F, 38 M).</a:t>
            </a:r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r>
              <a:rPr lang="it-IT" sz="2000" dirty="0" smtClean="0"/>
              <a:t>I RISULTATI , SE L’UTENTE EFFETTUA TUTTO IL PERCORSO – INTORNO AI 36 MESI – SONO DI UN 73% DI SOGGETTI CON REMISSIONE COMPLETA DEL SINTOMO.</a:t>
            </a:r>
          </a:p>
          <a:p>
            <a:endParaRPr lang="it-IT" sz="2000" dirty="0"/>
          </a:p>
          <a:p>
            <a:endParaRPr lang="it-IT" sz="2000" dirty="0" smtClean="0"/>
          </a:p>
          <a:p>
            <a:r>
              <a:rPr lang="it-IT" sz="2000" dirty="0" smtClean="0"/>
              <a:t>IL RIMANENTE 27%  SONO DROP-OUT DOPO UN BREVE PERIODO O COMUNQUE ABBANDONI PRECOCI  ( dopo 2-3 sedute)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28039763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549708" y="-326135"/>
            <a:ext cx="73541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525917" y="-200762"/>
            <a:ext cx="8032858" cy="5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 flipV="1">
            <a:off x="246950" y="8409"/>
            <a:ext cx="80329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77531" y="857233"/>
            <a:ext cx="864553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Attualmente in Italia sono attive diverse Associazioni ed iniziative che si occupano di promuovere la prevenzione dal GAP, tra le principali citiamo:</a:t>
            </a:r>
          </a:p>
          <a:p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SLOT MOB – SENZA SLOT – NO SLOT – VITA – Consulta Nazionale Antiusura </a:t>
            </a:r>
          </a:p>
          <a:p>
            <a:pPr>
              <a:lnSpc>
                <a:spcPct val="150000"/>
              </a:lnSpc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Giovanni Paolo II» - METTIAMOCI IN GIOCO – CODICI (Centro Diritti per il Cittadino) – LEGA CONSUMATORI – CITTADINANZA ATTIVA –  UNC – FEDERCONSUMATORI – MOIGE – ANCI – TAXI729 – ECC.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653DA8-259E-4B99-9552-BD7CEEABA966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51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597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549708" y="-326135"/>
            <a:ext cx="73541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525917" y="-200762"/>
            <a:ext cx="8032858" cy="5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 flipV="1">
            <a:off x="246950" y="8409"/>
            <a:ext cx="80329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85720" y="714356"/>
            <a:ext cx="864553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auspica la nascita di</a:t>
            </a:r>
          </a:p>
          <a:p>
            <a:pPr algn="ctr">
              <a:lnSpc>
                <a:spcPct val="150000"/>
              </a:lnSpc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Associazione delle Famiglie delle Persone </a:t>
            </a:r>
          </a:p>
          <a:p>
            <a:pPr algn="ctr">
              <a:lnSpc>
                <a:spcPct val="150000"/>
              </a:lnSpc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problemi correlati al GAP 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fine di circoscrivere i «rischi» di ingresso nella patologia conclamata, attraverso: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comunicazione, </a:t>
            </a:r>
          </a:p>
          <a:p>
            <a:pPr algn="just">
              <a:lnSpc>
                <a:spcPct val="150000"/>
              </a:lnSpc>
            </a:pP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la conoscenza del problema  </a:t>
            </a:r>
          </a:p>
          <a:p>
            <a:pPr algn="just">
              <a:lnSpc>
                <a:spcPct val="150000"/>
              </a:lnSpc>
            </a:pP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la capillarità dei possibili interventi sul territorio Provinciale o Regionale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(ruolo dei Comuni –comuni “no slot”))</a:t>
            </a:r>
          </a:p>
          <a:p>
            <a:pPr algn="ctr">
              <a:lnSpc>
                <a:spcPct val="150000"/>
              </a:lnSpc>
            </a:pPr>
            <a:r>
              <a:rPr 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poter essere parte attiva nelle  «attività di contrasto» e di «</a:t>
            </a:r>
            <a:r>
              <a:rPr lang="it-IT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advocasy</a:t>
            </a:r>
            <a:r>
              <a:rPr 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come soggetti portatori di interesse per diretta esperienza dei danni vissuti (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 Familiari vittime della strada</a:t>
            </a:r>
            <a:r>
              <a:rPr 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it-IT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DACE59-4F6F-4CB1-A4EC-431C5C56F5F2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597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31640" y="1628800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UNA CURIOSITA ‘ </a:t>
            </a:r>
            <a:r>
              <a:rPr lang="it-IT" sz="4800" dirty="0" err="1" smtClean="0"/>
              <a:t>LOCALE…</a:t>
            </a:r>
            <a:r>
              <a:rPr lang="it-IT" sz="4800" dirty="0" smtClean="0"/>
              <a:t>..</a:t>
            </a:r>
            <a:endParaRPr lang="it-IT" sz="48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7EA4B-E114-4B6C-9F53-3F310B9992C6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53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-Rocca\Desktop\GAP Lentini aggiunta\Lentini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9" y="363709"/>
            <a:ext cx="6926755" cy="6017619"/>
          </a:xfrm>
          <a:prstGeom prst="rect">
            <a:avLst/>
          </a:prstGeom>
          <a:noFill/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87EB51-4376-493F-A17E-91E060226E83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54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-Rocca\Desktop\GAP Lentini aggiunta\Lentini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241300"/>
            <a:ext cx="8128000" cy="6375400"/>
          </a:xfrm>
          <a:prstGeom prst="rect">
            <a:avLst/>
          </a:prstGeom>
          <a:noFill/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1AA15-56F6-4192-935E-87010190EF48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55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-Rocca\Desktop\GAP Lentini aggiunta\Lentini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A324B-197D-4B89-B514-1FC5C0731853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56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-Rocca\Desktop\GAP Lentini aggiunta\Lentini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495300"/>
            <a:ext cx="8128000" cy="5867400"/>
          </a:xfrm>
          <a:prstGeom prst="rect">
            <a:avLst/>
          </a:prstGeom>
          <a:noFill/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3CDAF8-D0A1-4D3B-AC08-BE979F1C476F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57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54" y="2585953"/>
            <a:ext cx="3467031" cy="235521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1672" y="4941168"/>
            <a:ext cx="2952328" cy="189153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4525963"/>
            <a:ext cx="3009915" cy="214339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6193" y="2572240"/>
            <a:ext cx="2759179" cy="196105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5575" y="0"/>
            <a:ext cx="3375410" cy="258595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9289" y="116632"/>
            <a:ext cx="3579161" cy="245560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627784" y="3356992"/>
            <a:ext cx="4104456" cy="830997"/>
          </a:xfrm>
          <a:prstGeom prst="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per la Cura del G.A.P.</a:t>
            </a:r>
          </a:p>
          <a:p>
            <a:pPr algn="ctr"/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Referente: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Gaetano Grimaldi</a:t>
            </a:r>
          </a:p>
          <a:p>
            <a:pPr algn="ctr"/>
            <a:r>
              <a:rPr lang="it-IT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</a:t>
            </a: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095 - 2542636</a:t>
            </a: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0"/>
            <a:ext cx="3240360" cy="206084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4899" y="4587518"/>
            <a:ext cx="4100873" cy="224518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555776" y="1844824"/>
            <a:ext cx="4176464" cy="1569660"/>
          </a:xfrm>
          <a:prstGeom prst="rect">
            <a:avLst/>
          </a:prstGeom>
          <a:solidFill>
            <a:srgbClr val="FFC000"/>
          </a:soli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Ser.T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Catania 2</a:t>
            </a:r>
          </a:p>
          <a:p>
            <a:pPr algn="ctr"/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Responsabile: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Giuseppe La Rocca</a:t>
            </a:r>
          </a:p>
          <a:p>
            <a:pPr algn="ctr"/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Sardo 20 – Catania</a:t>
            </a:r>
          </a:p>
          <a:p>
            <a:pPr algn="ctr"/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 095 – 2542626 – sert.catania2@aspct.it</a:t>
            </a:r>
          </a:p>
          <a:p>
            <a:pPr algn="ctr"/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 Verde: 800 - 218140</a:t>
            </a: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 rot="20858386">
            <a:off x="251520" y="479715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Grazie per l’Attenzione</a:t>
            </a:r>
            <a:endParaRPr lang="it-IT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43A5D-0902-4BD8-86A9-AE0E3F4BD6B9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34A3-2AE4-41D4-A6CD-DE5DB1B77A15}" type="slidenum">
              <a:rPr lang="it-IT" smtClean="0"/>
              <a:pPr>
                <a:defRPr/>
              </a:pPr>
              <a:t>58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591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Slides GAP\azzard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09600"/>
            <a:ext cx="7500937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D3E42-5FD4-4D49-B25F-825F59165CB9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00719-101A-43AA-8F89-769EADFE9906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57188" y="896857"/>
            <a:ext cx="8429625" cy="526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393700" algn="l"/>
                <a:tab pos="2044700" algn="l"/>
              </a:tabLst>
            </a:pPr>
            <a:endParaRPr lang="it-IT" sz="700" dirty="0"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tabLst>
                <a:tab pos="393700" algn="l"/>
                <a:tab pos="2044700" algn="l"/>
              </a:tabLst>
            </a:pPr>
            <a:endParaRPr lang="it-IT" sz="1400" dirty="0"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tabLst>
                <a:tab pos="393700" algn="l"/>
                <a:tab pos="2044700" algn="l"/>
              </a:tabLst>
            </a:pPr>
            <a:r>
              <a:rPr lang="it-IT" sz="1600" dirty="0">
                <a:latin typeface="Verdana" pitchFamily="34" charset="0"/>
                <a:cs typeface="Times New Roman" pitchFamily="18" charset="0"/>
              </a:rPr>
              <a:t>Probabilmente esiste una predisposizione alla dipendenza generata da fattori:</a:t>
            </a:r>
            <a:endParaRPr lang="it-IT" sz="2000" dirty="0"/>
          </a:p>
          <a:p>
            <a:pPr eaLnBrk="0" hangingPunct="0">
              <a:tabLst>
                <a:tab pos="393700" algn="l"/>
                <a:tab pos="2044700" algn="l"/>
              </a:tabLst>
            </a:pPr>
            <a:r>
              <a:rPr lang="it-IT" sz="3600" dirty="0">
                <a:cs typeface="Times New Roman" pitchFamily="18" charset="0"/>
              </a:rPr>
              <a:t>	</a:t>
            </a:r>
            <a:r>
              <a:rPr lang="it-IT" sz="1600" b="1" dirty="0">
                <a:latin typeface="Verdana" pitchFamily="34" charset="0"/>
                <a:cs typeface="Times New Roman" pitchFamily="18" charset="0"/>
              </a:rPr>
              <a:t>BIOLOGICI</a:t>
            </a:r>
            <a:r>
              <a:rPr lang="it-IT" sz="3600" dirty="0">
                <a:cs typeface="Times New Roman" pitchFamily="18" charset="0"/>
              </a:rPr>
              <a:t>	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deficit del sistema </a:t>
            </a:r>
            <a:r>
              <a:rPr lang="it-IT" sz="1600" dirty="0" err="1">
                <a:latin typeface="Verdana" pitchFamily="34" charset="0"/>
                <a:cs typeface="Times New Roman" pitchFamily="18" charset="0"/>
              </a:rPr>
              <a:t>neurotrasmettitoriale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 della ricompensa, </a:t>
            </a:r>
          </a:p>
          <a:p>
            <a:pPr eaLnBrk="0" hangingPunct="0">
              <a:tabLst>
                <a:tab pos="393700" algn="l"/>
                <a:tab pos="2044700" algn="l"/>
              </a:tabLst>
            </a:pPr>
            <a:r>
              <a:rPr lang="it-IT" sz="1600" dirty="0">
                <a:latin typeface="Verdana" pitchFamily="34" charset="0"/>
                <a:cs typeface="Times New Roman" pitchFamily="18" charset="0"/>
              </a:rPr>
              <a:t>                             fattori ereditari ecc.     </a:t>
            </a:r>
            <a:endParaRPr lang="it-IT" sz="2000" dirty="0"/>
          </a:p>
          <a:p>
            <a:pPr eaLnBrk="0" hangingPunct="0">
              <a:tabLst>
                <a:tab pos="393700" algn="l"/>
                <a:tab pos="2044700" algn="l"/>
              </a:tabLst>
            </a:pPr>
            <a:r>
              <a:rPr lang="it-IT" sz="3600" dirty="0">
                <a:cs typeface="Times New Roman" pitchFamily="18" charset="0"/>
              </a:rPr>
              <a:t>	</a:t>
            </a:r>
            <a:r>
              <a:rPr lang="it-IT" sz="1600" b="1" dirty="0">
                <a:latin typeface="Verdana" pitchFamily="34" charset="0"/>
                <a:cs typeface="Times New Roman" pitchFamily="18" charset="0"/>
              </a:rPr>
              <a:t>AMBIENTALI</a:t>
            </a:r>
            <a:r>
              <a:rPr lang="it-IT" sz="3600" dirty="0">
                <a:cs typeface="Times New Roman" pitchFamily="18" charset="0"/>
              </a:rPr>
              <a:t>	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pressione sociale, ambiente familiare e suoi valori ecc.</a:t>
            </a:r>
            <a:endParaRPr lang="it-IT" sz="2000" dirty="0"/>
          </a:p>
          <a:p>
            <a:pPr eaLnBrk="0" hangingPunct="0">
              <a:tabLst>
                <a:tab pos="393700" algn="l"/>
                <a:tab pos="2044700" algn="l"/>
              </a:tabLst>
            </a:pPr>
            <a:r>
              <a:rPr lang="it-IT" sz="3600" dirty="0">
                <a:cs typeface="Times New Roman" pitchFamily="18" charset="0"/>
              </a:rPr>
              <a:t>	</a:t>
            </a:r>
            <a:r>
              <a:rPr lang="it-IT" sz="1600" b="1" dirty="0">
                <a:latin typeface="Verdana" pitchFamily="34" charset="0"/>
                <a:cs typeface="Times New Roman" pitchFamily="18" charset="0"/>
              </a:rPr>
              <a:t>PSICOLOGICI</a:t>
            </a:r>
            <a:r>
              <a:rPr lang="it-IT" sz="3600" dirty="0">
                <a:cs typeface="Times New Roman" pitchFamily="18" charset="0"/>
              </a:rPr>
              <a:t>	</a:t>
            </a:r>
            <a:r>
              <a:rPr lang="it-IT" sz="1600" dirty="0">
                <a:latin typeface="Verdana" pitchFamily="34" charset="0"/>
                <a:cs typeface="Times New Roman" pitchFamily="18" charset="0"/>
              </a:rPr>
              <a:t>volontà di autopunizione, necessità di fuga e di eccitazione, </a:t>
            </a:r>
          </a:p>
          <a:p>
            <a:pPr eaLnBrk="0" hangingPunct="0">
              <a:tabLst>
                <a:tab pos="393700" algn="l"/>
                <a:tab pos="2044700" algn="l"/>
              </a:tabLst>
            </a:pPr>
            <a:r>
              <a:rPr lang="it-IT" sz="1600" dirty="0">
                <a:latin typeface="Verdana" pitchFamily="34" charset="0"/>
                <a:cs typeface="Times New Roman" pitchFamily="18" charset="0"/>
              </a:rPr>
              <a:t>                                 sensazione di poter controllare l'esito del gioco!</a:t>
            </a:r>
            <a:endParaRPr lang="it-IT" sz="2000" dirty="0"/>
          </a:p>
          <a:p>
            <a:pPr eaLnBrk="0" hangingPunct="0">
              <a:tabLst>
                <a:tab pos="393700" algn="l"/>
                <a:tab pos="2044700" algn="l"/>
              </a:tabLst>
            </a:pPr>
            <a:endParaRPr lang="it-IT" sz="900" dirty="0"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tabLst>
                <a:tab pos="393700" algn="l"/>
                <a:tab pos="2044700" algn="l"/>
              </a:tabLst>
            </a:pPr>
            <a:endParaRPr lang="it-IT" sz="900" dirty="0"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tabLst>
                <a:tab pos="393700" algn="l"/>
                <a:tab pos="2044700" algn="l"/>
              </a:tabLst>
            </a:pPr>
            <a:r>
              <a:rPr lang="it-IT" sz="1600" i="1" dirty="0">
                <a:latin typeface="Verdana" pitchFamily="34" charset="0"/>
                <a:cs typeface="Times New Roman" pitchFamily="18" charset="0"/>
              </a:rPr>
              <a:t>I soggetti </a:t>
            </a:r>
            <a:r>
              <a:rPr lang="it-IT" sz="1600" b="1" i="1" dirty="0">
                <a:latin typeface="Verdana" pitchFamily="34" charset="0"/>
                <a:cs typeface="Times New Roman" pitchFamily="18" charset="0"/>
              </a:rPr>
              <a:t>predisposti</a:t>
            </a:r>
            <a:r>
              <a:rPr lang="it-IT" sz="1600" i="1" dirty="0">
                <a:latin typeface="Verdana" pitchFamily="34" charset="0"/>
                <a:cs typeface="Times New Roman" pitchFamily="18" charset="0"/>
              </a:rPr>
              <a:t> che vengono in contatto con la sostanza o il comportamento possono sviluppare più facilmente </a:t>
            </a:r>
            <a:r>
              <a:rPr lang="it-IT" sz="1600" b="1" i="1" dirty="0" smtClean="0">
                <a:latin typeface="Verdana" pitchFamily="34" charset="0"/>
                <a:cs typeface="Times New Roman" pitchFamily="18" charset="0"/>
              </a:rPr>
              <a:t>una </a:t>
            </a:r>
            <a:r>
              <a:rPr lang="it-IT" sz="1600" b="1" i="1" dirty="0">
                <a:latin typeface="Verdana" pitchFamily="34" charset="0"/>
                <a:cs typeface="Times New Roman" pitchFamily="18" charset="0"/>
              </a:rPr>
              <a:t>dipendenza</a:t>
            </a:r>
            <a:r>
              <a:rPr lang="it-IT" sz="1600" i="1" dirty="0">
                <a:latin typeface="Verdana" pitchFamily="34" charset="0"/>
                <a:cs typeface="Times New Roman" pitchFamily="18" charset="0"/>
              </a:rPr>
              <a:t>. </a:t>
            </a:r>
            <a:r>
              <a:rPr lang="it-IT" sz="1600" i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Questa evoluzione, nella maggior parte dei casi, è </a:t>
            </a:r>
            <a:r>
              <a:rPr lang="it-IT" sz="1600" b="1" i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subdola e progressiva</a:t>
            </a:r>
            <a:r>
              <a:rPr lang="it-IT" sz="1600" i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, manifestandosi "senza che ce ne si accorga"</a:t>
            </a:r>
            <a:r>
              <a:rPr lang="it-IT" sz="1600" i="1" dirty="0">
                <a:latin typeface="Verdana" pitchFamily="34" charset="0"/>
                <a:cs typeface="Times New Roman" pitchFamily="18" charset="0"/>
              </a:rPr>
              <a:t>. E' bene ricordarsi che qualsiasi tipo di gioco d'azzardo può sviluppare una dipendenza, esattamente come qualsiasi tipo di bevanda alcolica o di tabacco.</a:t>
            </a:r>
            <a:endParaRPr lang="it-IT" sz="4800" i="1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E96606-DCD5-4D0E-945A-E2AB4403CA89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2D865-7E35-4E27-941B-65BAE2798DB7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88" y="1100373"/>
            <a:ext cx="8535292" cy="51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455613" algn="l"/>
              </a:tabLst>
              <a:defRPr/>
            </a:pPr>
            <a:r>
              <a:rPr lang="it-IT" sz="1400" b="1" dirty="0" smtClean="0">
                <a:latin typeface="Verdana" pitchFamily="34" charset="0"/>
                <a:ea typeface="Times New Roman" pitchFamily="18" charset="0"/>
              </a:rPr>
              <a:t>Che </a:t>
            </a:r>
            <a:r>
              <a:rPr lang="it-IT" sz="1400" b="1" dirty="0">
                <a:latin typeface="Verdana" pitchFamily="34" charset="0"/>
                <a:ea typeface="Times New Roman" pitchFamily="18" charset="0"/>
              </a:rPr>
              <a:t>cos'è il Gioco d'Azzardo Patologico (GAP)</a:t>
            </a:r>
            <a:endParaRPr lang="it-IT" sz="1000" b="1" dirty="0">
              <a:latin typeface="Verdana" pitchFamily="34" charset="0"/>
              <a:ea typeface="Times New Roman" pitchFamily="18" charset="0"/>
            </a:endParaRPr>
          </a:p>
          <a:p>
            <a:pPr>
              <a:tabLst>
                <a:tab pos="455613" algn="l"/>
              </a:tabLst>
              <a:defRPr/>
            </a:pPr>
            <a:endParaRPr lang="it-IT" sz="900" dirty="0">
              <a:latin typeface="Arial" pitchFamily="34" charset="0"/>
            </a:endParaRPr>
          </a:p>
          <a:p>
            <a:pPr eaLnBrk="0" hangingPunct="0">
              <a:lnSpc>
                <a:spcPct val="150000"/>
              </a:lnSpc>
              <a:tabLst>
                <a:tab pos="455613" algn="l"/>
              </a:tabLst>
              <a:defRPr/>
            </a:pPr>
            <a:r>
              <a:rPr lang="it-IT" sz="1050" dirty="0">
                <a:latin typeface="Verdana" pitchFamily="34" charset="0"/>
                <a:ea typeface="Times New Roman" pitchFamily="18" charset="0"/>
              </a:rPr>
              <a:t/>
            </a:r>
            <a:br>
              <a:rPr lang="it-IT" sz="1050" dirty="0">
                <a:latin typeface="Verdana" pitchFamily="34" charset="0"/>
                <a:ea typeface="Times New Roman" pitchFamily="18" charset="0"/>
              </a:rPr>
            </a:br>
            <a:r>
              <a:rPr lang="it-IT" sz="1200" b="1" dirty="0">
                <a:latin typeface="Verdana" pitchFamily="34" charset="0"/>
                <a:ea typeface="Times New Roman" pitchFamily="18" charset="0"/>
              </a:rPr>
              <a:t>"</a:t>
            </a:r>
            <a:r>
              <a:rPr lang="it-IT" sz="1200" b="1" dirty="0" smtClean="0">
                <a:latin typeface="Verdana" pitchFamily="34" charset="0"/>
                <a:ea typeface="Times New Roman" pitchFamily="18" charset="0"/>
              </a:rPr>
              <a:t>Mostrare </a:t>
            </a:r>
            <a:r>
              <a:rPr lang="it-IT" sz="1200" b="1" dirty="0">
                <a:latin typeface="Verdana" pitchFamily="34" charset="0"/>
                <a:ea typeface="Times New Roman" pitchFamily="18" charset="0"/>
              </a:rPr>
              <a:t>un persistente e ricorrente comportamento di gioco d'azzardo </a:t>
            </a:r>
            <a:r>
              <a:rPr lang="it-IT" sz="1200" b="1" dirty="0" err="1">
                <a:latin typeface="Verdana" pitchFamily="34" charset="0"/>
                <a:ea typeface="Times New Roman" pitchFamily="18" charset="0"/>
              </a:rPr>
              <a:t>disadattivo</a:t>
            </a:r>
            <a:r>
              <a:rPr lang="it-IT" sz="1200" b="1" dirty="0">
                <a:latin typeface="Verdana" pitchFamily="34" charset="0"/>
                <a:ea typeface="Times New Roman" pitchFamily="18" charset="0"/>
              </a:rPr>
              <a:t>, in cui il bisogno di giocare è incontrollabile e </a:t>
            </a:r>
            <a:r>
              <a:rPr lang="it-IT" sz="1200" b="1" dirty="0" smtClean="0">
                <a:latin typeface="Verdana" pitchFamily="34" charset="0"/>
                <a:ea typeface="Times New Roman" pitchFamily="18" charset="0"/>
              </a:rPr>
              <a:t>ci si riconosce </a:t>
            </a:r>
            <a:r>
              <a:rPr lang="it-IT" sz="1200" b="1" dirty="0">
                <a:latin typeface="Verdana" pitchFamily="34" charset="0"/>
                <a:ea typeface="Times New Roman" pitchFamily="18" charset="0"/>
              </a:rPr>
              <a:t>in almeno 5 delle situazioni elencate di seguito:</a:t>
            </a:r>
            <a:endParaRPr lang="it-IT" sz="1200" b="1" dirty="0">
              <a:latin typeface="Arial" pitchFamily="34" charset="0"/>
            </a:endParaRPr>
          </a:p>
          <a:p>
            <a:pPr marL="228600" indent="-228600" eaLnBrk="0" hangingPunct="0">
              <a:buFontTx/>
              <a:buAutoNum type="arabicPlain"/>
              <a:tabLst>
                <a:tab pos="455613" algn="l"/>
              </a:tabLst>
              <a:defRPr/>
            </a:pPr>
            <a:r>
              <a:rPr lang="it-IT" sz="1000" b="1" dirty="0">
                <a:latin typeface="Verdana" pitchFamily="34" charset="0"/>
                <a:ea typeface="Times New Roman" pitchFamily="18" charset="0"/>
              </a:rPr>
              <a:t>      Siete completamente assorbiti dal gioco d'azzardo (rivivete esperienze di gioco del passato, soppesate o  </a:t>
            </a:r>
          </a:p>
          <a:p>
            <a:pPr marL="228600" indent="-228600" eaLnBrk="0" hangingPunct="0">
              <a:tabLst>
                <a:tab pos="455613" algn="l"/>
              </a:tabLst>
              <a:defRPr/>
            </a:pPr>
            <a:r>
              <a:rPr lang="it-IT" sz="1000" b="1" dirty="0">
                <a:latin typeface="Verdana" pitchFamily="34" charset="0"/>
                <a:ea typeface="Times New Roman" pitchFamily="18" charset="0"/>
              </a:rPr>
              <a:t>           programmate la prossima avventura, pensate senza sosta a come ottenere il denaro per giocare).</a:t>
            </a:r>
            <a:endParaRPr lang="it-IT" sz="1100" dirty="0">
              <a:latin typeface="Arial" pitchFamily="34" charset="0"/>
            </a:endParaRPr>
          </a:p>
          <a:p>
            <a:pPr eaLnBrk="0" hangingPunct="0">
              <a:tabLst>
                <a:tab pos="455613" algn="l"/>
              </a:tabLst>
              <a:defRPr/>
            </a:pPr>
            <a:r>
              <a:rPr lang="it-IT" sz="1000" b="1" dirty="0">
                <a:latin typeface="Verdana" pitchFamily="34" charset="0"/>
                <a:ea typeface="Times New Roman" pitchFamily="18" charset="0"/>
              </a:rPr>
              <a:t>2</a:t>
            </a:r>
            <a:r>
              <a:rPr lang="it-IT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1000" b="1" dirty="0">
                <a:latin typeface="Verdana" pitchFamily="34" charset="0"/>
                <a:ea typeface="Times New Roman" pitchFamily="18" charset="0"/>
              </a:rPr>
              <a:t>Dovete aumentare costantemente le puntate per arrivare allo stesso livello di eccitazione.</a:t>
            </a:r>
            <a:endParaRPr lang="it-IT" sz="1100" dirty="0">
              <a:latin typeface="Arial" pitchFamily="34" charset="0"/>
            </a:endParaRPr>
          </a:p>
          <a:p>
            <a:pPr eaLnBrk="0" hangingPunct="0">
              <a:tabLst>
                <a:tab pos="455613" algn="l"/>
              </a:tabLst>
              <a:defRPr/>
            </a:pPr>
            <a:r>
              <a:rPr lang="it-IT" sz="1000" b="1" dirty="0">
                <a:latin typeface="Verdana" pitchFamily="34" charset="0"/>
                <a:ea typeface="Times New Roman" pitchFamily="18" charset="0"/>
              </a:rPr>
              <a:t>3</a:t>
            </a:r>
            <a:r>
              <a:rPr lang="it-IT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1000" b="1" dirty="0">
                <a:latin typeface="Verdana" pitchFamily="34" charset="0"/>
                <a:ea typeface="Times New Roman" pitchFamily="18" charset="0"/>
              </a:rPr>
              <a:t>Non riuscite in alcun modo a controllare, diminuire o interrompere le giocate. </a:t>
            </a:r>
            <a:endParaRPr lang="it-IT" sz="1100" dirty="0">
              <a:latin typeface="Arial" pitchFamily="34" charset="0"/>
            </a:endParaRPr>
          </a:p>
          <a:p>
            <a:pPr eaLnBrk="0" hangingPunct="0">
              <a:tabLst>
                <a:tab pos="455613" algn="l"/>
              </a:tabLst>
              <a:defRPr/>
            </a:pPr>
            <a:r>
              <a:rPr lang="it-IT" sz="1000" b="1" dirty="0">
                <a:latin typeface="Verdana" pitchFamily="34" charset="0"/>
                <a:ea typeface="Times New Roman" pitchFamily="18" charset="0"/>
              </a:rPr>
              <a:t>4</a:t>
            </a:r>
            <a:r>
              <a:rPr lang="it-IT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1000" b="1" dirty="0">
                <a:latin typeface="Verdana" pitchFamily="34" charset="0"/>
                <a:ea typeface="Times New Roman" pitchFamily="18" charset="0"/>
              </a:rPr>
              <a:t>Vi sentite irrequieti e irritabili se cercate di ridurre o interrompere il gioco d'azzardo.</a:t>
            </a:r>
            <a:endParaRPr lang="it-IT" sz="1100" dirty="0">
              <a:latin typeface="Arial" pitchFamily="34" charset="0"/>
            </a:endParaRPr>
          </a:p>
          <a:p>
            <a:pPr eaLnBrk="0" hangingPunct="0">
              <a:tabLst>
                <a:tab pos="455613" algn="l"/>
              </a:tabLst>
              <a:defRPr/>
            </a:pPr>
            <a:r>
              <a:rPr lang="it-IT" sz="1000" b="1" dirty="0">
                <a:latin typeface="Verdana" pitchFamily="34" charset="0"/>
                <a:ea typeface="Times New Roman" pitchFamily="18" charset="0"/>
              </a:rPr>
              <a:t>5</a:t>
            </a:r>
            <a:r>
              <a:rPr lang="it-IT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1000" b="1" dirty="0">
                <a:latin typeface="Verdana" pitchFamily="34" charset="0"/>
                <a:ea typeface="Times New Roman" pitchFamily="18" charset="0"/>
              </a:rPr>
              <a:t>Giocare è un modo di fuggire dai problemi, dal senso di colpa, dall'ansia o dalla depressione.</a:t>
            </a:r>
            <a:endParaRPr lang="it-IT" sz="1100" dirty="0">
              <a:latin typeface="Arial" pitchFamily="34" charset="0"/>
            </a:endParaRPr>
          </a:p>
          <a:p>
            <a:pPr marL="228600" indent="-228600" eaLnBrk="0" hangingPunct="0">
              <a:buFontTx/>
              <a:buAutoNum type="arabicPlain" startAt="6"/>
              <a:tabLst>
                <a:tab pos="455613" algn="l"/>
              </a:tabLst>
              <a:defRPr/>
            </a:pPr>
            <a:r>
              <a:rPr lang="it-IT" sz="1000" b="1" dirty="0">
                <a:latin typeface="Verdana" pitchFamily="34" charset="0"/>
                <a:ea typeface="Times New Roman" pitchFamily="18" charset="0"/>
              </a:rPr>
              <a:t>     "Rincorrete le perdite" (per esempio raddoppiate le puntate per vincere tutto in una volta e rifarvi delle   </a:t>
            </a:r>
          </a:p>
          <a:p>
            <a:pPr marL="228600" indent="-228600" eaLnBrk="0" hangingPunct="0">
              <a:tabLst>
                <a:tab pos="455613" algn="l"/>
              </a:tabLst>
              <a:defRPr/>
            </a:pPr>
            <a:r>
              <a:rPr lang="it-IT" sz="1000" b="1" dirty="0">
                <a:latin typeface="Verdana" pitchFamily="34" charset="0"/>
                <a:ea typeface="Times New Roman" pitchFamily="18" charset="0"/>
              </a:rPr>
              <a:t>            perdite).</a:t>
            </a:r>
            <a:endParaRPr lang="it-IT" sz="1100" dirty="0">
              <a:latin typeface="Arial" pitchFamily="34" charset="0"/>
            </a:endParaRPr>
          </a:p>
          <a:p>
            <a:pPr eaLnBrk="0" hangingPunct="0">
              <a:tabLst>
                <a:tab pos="455613" algn="l"/>
              </a:tabLst>
              <a:defRPr/>
            </a:pPr>
            <a:r>
              <a:rPr lang="it-IT" sz="1000" b="1" dirty="0">
                <a:latin typeface="Verdana" pitchFamily="34" charset="0"/>
                <a:ea typeface="Times New Roman" pitchFamily="18" charset="0"/>
              </a:rPr>
              <a:t>7</a:t>
            </a:r>
            <a:r>
              <a:rPr lang="it-IT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it-IT" sz="1000" b="1" dirty="0">
                <a:latin typeface="Verdana" pitchFamily="34" charset="0"/>
                <a:ea typeface="Times New Roman" pitchFamily="18" charset="0"/>
              </a:rPr>
              <a:t>Mentite ai familiari, al terapeuta e ad altri per occultare l'entità del vostro coinvolgimento nel gioco.</a:t>
            </a:r>
            <a:endParaRPr lang="it-IT" sz="1100" dirty="0">
              <a:latin typeface="Arial" pitchFamily="34" charset="0"/>
            </a:endParaRPr>
          </a:p>
          <a:p>
            <a:pPr marL="228600" indent="-228600" eaLnBrk="0" hangingPunct="0">
              <a:buFontTx/>
              <a:buAutoNum type="arabicPlain" startAt="8"/>
              <a:tabLst>
                <a:tab pos="455613" algn="l"/>
              </a:tabLst>
              <a:defRPr/>
            </a:pPr>
            <a:r>
              <a:rPr lang="it-IT" sz="1000" b="1" dirty="0">
                <a:latin typeface="Verdana" pitchFamily="34" charset="0"/>
                <a:ea typeface="Times New Roman" pitchFamily="18" charset="0"/>
              </a:rPr>
              <a:t>      Avete commesso azioni illegali (falsificazione, frode, furto, appropriazione indebita) per finanziare le </a:t>
            </a:r>
          </a:p>
          <a:p>
            <a:pPr marL="228600" indent="-228600" eaLnBrk="0" hangingPunct="0">
              <a:tabLst>
                <a:tab pos="455613" algn="l"/>
              </a:tabLst>
              <a:defRPr/>
            </a:pPr>
            <a:r>
              <a:rPr lang="it-IT" sz="1000" b="1" dirty="0">
                <a:latin typeface="Verdana" pitchFamily="34" charset="0"/>
                <a:ea typeface="Times New Roman" pitchFamily="18" charset="0"/>
              </a:rPr>
              <a:t>           giocate.</a:t>
            </a:r>
            <a:endParaRPr lang="it-IT" sz="1100" dirty="0">
              <a:latin typeface="Arial" pitchFamily="34" charset="0"/>
            </a:endParaRPr>
          </a:p>
          <a:p>
            <a:pPr marL="228600" indent="-228600" eaLnBrk="0" hangingPunct="0">
              <a:buFontTx/>
              <a:buAutoNum type="arabicPlain" startAt="9"/>
              <a:tabLst>
                <a:tab pos="455613" algn="l"/>
              </a:tabLst>
              <a:defRPr/>
            </a:pPr>
            <a:r>
              <a:rPr lang="it-IT" sz="1000" b="1" dirty="0">
                <a:latin typeface="Verdana" pitchFamily="34" charset="0"/>
                <a:ea typeface="Times New Roman" pitchFamily="18" charset="0"/>
              </a:rPr>
              <a:t>      Avete rischiato o perso una relazione significativa, il lavoro, opportunità di studio o di carriera a causa del </a:t>
            </a:r>
          </a:p>
          <a:p>
            <a:pPr marL="228600" indent="-228600" eaLnBrk="0" hangingPunct="0">
              <a:tabLst>
                <a:tab pos="455613" algn="l"/>
              </a:tabLst>
              <a:defRPr/>
            </a:pPr>
            <a:r>
              <a:rPr lang="it-IT" sz="1000" b="1" dirty="0">
                <a:latin typeface="Verdana" pitchFamily="34" charset="0"/>
                <a:ea typeface="Times New Roman" pitchFamily="18" charset="0"/>
              </a:rPr>
              <a:t>            gioco.</a:t>
            </a:r>
            <a:endParaRPr lang="it-IT" sz="1100" dirty="0">
              <a:latin typeface="Arial" pitchFamily="34" charset="0"/>
            </a:endParaRPr>
          </a:p>
          <a:p>
            <a:pPr marL="228600" indent="-228600" eaLnBrk="0" hangingPunct="0">
              <a:buFontTx/>
              <a:buAutoNum type="arabicPlain" startAt="10"/>
              <a:tabLst>
                <a:tab pos="455613" algn="l"/>
              </a:tabLst>
              <a:defRPr/>
            </a:pPr>
            <a:r>
              <a:rPr lang="it-IT" sz="1000" b="1" dirty="0">
                <a:latin typeface="Verdana" pitchFamily="34" charset="0"/>
                <a:ea typeface="Times New Roman" pitchFamily="18" charset="0"/>
              </a:rPr>
              <a:t>      Fate affidamento su altri per reperire il denaro con cui sanare una situazione finanziaria disperata a causa   </a:t>
            </a:r>
          </a:p>
          <a:p>
            <a:pPr marL="228600" indent="-228600" eaLnBrk="0" hangingPunct="0">
              <a:tabLst>
                <a:tab pos="455613" algn="l"/>
              </a:tabLst>
              <a:defRPr/>
            </a:pPr>
            <a:r>
              <a:rPr lang="it-IT" sz="1000" b="1" dirty="0">
                <a:latin typeface="Verdana" pitchFamily="34" charset="0"/>
                <a:ea typeface="Times New Roman" pitchFamily="18" charset="0"/>
              </a:rPr>
              <a:t>            del gioco.</a:t>
            </a:r>
          </a:p>
          <a:p>
            <a:pPr marL="228600" indent="-228600" eaLnBrk="0" hangingPunct="0">
              <a:tabLst>
                <a:tab pos="455613" algn="l"/>
              </a:tabLst>
              <a:defRPr/>
            </a:pPr>
            <a:endParaRPr lang="it-IT" sz="1100" dirty="0">
              <a:latin typeface="Arial" pitchFamily="34" charset="0"/>
            </a:endParaRPr>
          </a:p>
          <a:p>
            <a:pPr algn="ctr" eaLnBrk="0" hangingPunct="0">
              <a:tabLst>
                <a:tab pos="455613" algn="l"/>
              </a:tabLst>
              <a:defRPr/>
            </a:pPr>
            <a:r>
              <a:rPr lang="it-IT" sz="1200" b="1" i="1" dirty="0">
                <a:solidFill>
                  <a:srgbClr val="FF0000"/>
                </a:solidFill>
                <a:latin typeface="Verdana" pitchFamily="34" charset="0"/>
                <a:ea typeface="Times New Roman" pitchFamily="18" charset="0"/>
              </a:rPr>
              <a:t>I giocatori compulsivi (o patologici) sono perciò quegli individui che si trovano cronicamente e progressivamente incapaci di resistere all'impulso di giocare. Il loro comportamento compromette e distrugge le loro relazioni personali, matrimoniali, familiari e lavorative.</a:t>
            </a:r>
            <a:endParaRPr lang="it-IT" sz="4000" b="1" i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4DF83D-94A4-4E6C-BA1A-33144DEDE9C9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2D865-7E35-4E27-941B-65BAE2798DB7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642938" y="-245467"/>
            <a:ext cx="771525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2400" b="1" dirty="0" smtClean="0">
                <a:latin typeface="Verdana" pitchFamily="34" charset="0"/>
                <a:cs typeface="Times New Roman" pitchFamily="18" charset="0"/>
              </a:rPr>
              <a:t>Chi </a:t>
            </a:r>
            <a:r>
              <a:rPr lang="it-IT" sz="2400" b="1" dirty="0">
                <a:latin typeface="Verdana" pitchFamily="34" charset="0"/>
                <a:cs typeface="Times New Roman" pitchFamily="18" charset="0"/>
              </a:rPr>
              <a:t>sono i giocatori </a:t>
            </a:r>
            <a:r>
              <a:rPr lang="it-IT" sz="2400" b="1" dirty="0" smtClean="0">
                <a:latin typeface="Verdana" pitchFamily="34" charset="0"/>
                <a:cs typeface="Times New Roman" pitchFamily="18" charset="0"/>
              </a:rPr>
              <a:t>patologici?</a:t>
            </a:r>
            <a:endParaRPr lang="it-IT" sz="2400" b="1" dirty="0">
              <a:latin typeface="Verdana" pitchFamily="34" charset="0"/>
              <a:cs typeface="Times New Roman" pitchFamily="18" charset="0"/>
            </a:endParaRPr>
          </a:p>
          <a:p>
            <a:pPr algn="ctr"/>
            <a:endParaRPr lang="it-IT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it-IT" dirty="0">
                <a:latin typeface="Verdana" pitchFamily="34" charset="0"/>
                <a:cs typeface="Times New Roman" pitchFamily="18" charset="0"/>
              </a:rPr>
              <a:t>Il giocatore patologico </a:t>
            </a:r>
            <a:r>
              <a:rPr lang="it-IT" b="1" dirty="0">
                <a:latin typeface="Verdana" pitchFamily="34" charset="0"/>
                <a:cs typeface="Times New Roman" pitchFamily="18" charset="0"/>
              </a:rPr>
              <a:t>non</a:t>
            </a:r>
            <a:r>
              <a:rPr lang="it-IT" dirty="0">
                <a:latin typeface="Verdana" pitchFamily="34" charset="0"/>
                <a:cs typeface="Times New Roman" pitchFamily="18" charset="0"/>
              </a:rPr>
              <a:t> presenta caratteristiche somatiche, di età, di sesso o di classe sociale che lo rendano "riconoscibile".</a:t>
            </a:r>
          </a:p>
          <a:p>
            <a:pPr eaLnBrk="0" hangingPunct="0">
              <a:lnSpc>
                <a:spcPct val="200000"/>
              </a:lnSpc>
            </a:pPr>
            <a:r>
              <a:rPr lang="it-IT" sz="1000" dirty="0">
                <a:latin typeface="Verdana" pitchFamily="34" charset="0"/>
                <a:cs typeface="Times New Roman" pitchFamily="18" charset="0"/>
              </a:rPr>
              <a:t/>
            </a:r>
            <a:br>
              <a:rPr lang="it-IT" sz="1000" dirty="0">
                <a:latin typeface="Verdana" pitchFamily="34" charset="0"/>
                <a:cs typeface="Times New Roman" pitchFamily="18" charset="0"/>
              </a:rPr>
            </a:br>
            <a:r>
              <a:rPr lang="it-IT" dirty="0">
                <a:latin typeface="Verdana" pitchFamily="34" charset="0"/>
                <a:cs typeface="Times New Roman" pitchFamily="18" charset="0"/>
              </a:rPr>
              <a:t>Tuttavia, dal punto di vista psicologico, più frequentemente è un individuo con struttura della personalità narcisista, dipendente e impulsiva. </a:t>
            </a:r>
          </a:p>
          <a:p>
            <a:pPr eaLnBrk="0" hangingPunct="0">
              <a:lnSpc>
                <a:spcPct val="200000"/>
              </a:lnSpc>
            </a:pPr>
            <a:endParaRPr lang="it-IT" sz="900" dirty="0">
              <a:latin typeface="Verdana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200000"/>
              </a:lnSpc>
            </a:pPr>
            <a:r>
              <a:rPr lang="it-IT" b="1" i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Spesso, sotto una facciata boriosa, nasconde </a:t>
            </a:r>
          </a:p>
          <a:p>
            <a:pPr algn="ctr" eaLnBrk="0" hangingPunct="0">
              <a:lnSpc>
                <a:spcPct val="200000"/>
              </a:lnSpc>
            </a:pPr>
            <a:r>
              <a:rPr lang="it-IT" b="1" i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Un livello di autostima molto basso.</a:t>
            </a:r>
            <a:endParaRPr lang="it-IT" sz="5400" b="1" i="1" dirty="0">
              <a:solidFill>
                <a:srgbClr val="FF0000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89F98C-EE79-407D-876E-2CFB70753B29}" type="datetime1">
              <a:rPr lang="it-IT" smtClean="0"/>
              <a:pPr>
                <a:defRPr/>
              </a:pPr>
              <a:t>14/11/2019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2D865-7E35-4E27-941B-65BAE2798DB7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1717</Words>
  <Application>Microsoft Office PowerPoint</Application>
  <PresentationFormat>Presentazione su schermo (4:3)</PresentationFormat>
  <Paragraphs>537</Paragraphs>
  <Slides>58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59" baseType="lpstr">
      <vt:lpstr>Tema di Office</vt:lpstr>
      <vt:lpstr>Diapositiva 1</vt:lpstr>
      <vt:lpstr>Gioco d’Azzardo Patologico - GAP </vt:lpstr>
      <vt:lpstr>    I DATI CONTENUTI NEL BILANCIO DI ESERCIZIO 2018 Il 18 aprile 2019 l’Agenzia ha approvato il Bilancio di Esercizio 2018, all’interno del quale sono contenuti dati aggiornati relativi a Raccolta, Spesa e gettito erariale sul gioco d’azzardo in Italia.  Il volume complessivo della RACCOLTA indicato nel documento è pari a 104,9 miliardi di euro, con un incremento del 3% rispetto al 2017. La SPESA per il gioco – che corrisponde al ricavato (o “Volume d’affari”) della filiera ottenuto sottraendo le Vincite realizzate nel periodo (86,2 miliardi di euro) dalla Raccolta – nel 2018 è stata pari a 18,6 miliardi di euro, con una riduzione del 2% rispetto al precedente anno. Le ENTRATE ERARIALI nel 2018 sono state pari a 10,1 miliardi di euro.    La Spesa è presa a riferimento anche per dimensionare l’incidenza della tassazione. Oggi, la tassazione complessiva del settore è superiore al 54%. Va segnalato che nel Bollettino delle entrate tributarie del periodo gennaio-dicembre 2018, pubblicato del MEF (Ministero dell’Economia e Finanze), le entrate del bilancio dello Stato derivanti dalle attività di gioco avevano fatto registrare un aumento del 3,8% rispetto al 2017.   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La”quasi… vincita…!”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Grimaldi</dc:creator>
  <cp:lastModifiedBy>La-Rocca</cp:lastModifiedBy>
  <cp:revision>54</cp:revision>
  <dcterms:created xsi:type="dcterms:W3CDTF">2008-11-25T14:29:00Z</dcterms:created>
  <dcterms:modified xsi:type="dcterms:W3CDTF">2019-11-14T18:47:26Z</dcterms:modified>
</cp:coreProperties>
</file>