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66" r:id="rId4"/>
    <p:sldId id="301" r:id="rId5"/>
    <p:sldId id="279" r:id="rId6"/>
    <p:sldId id="277" r:id="rId7"/>
    <p:sldId id="280" r:id="rId8"/>
    <p:sldId id="283" r:id="rId9"/>
    <p:sldId id="286" r:id="rId10"/>
    <p:sldId id="281" r:id="rId11"/>
    <p:sldId id="260" r:id="rId12"/>
    <p:sldId id="287" r:id="rId13"/>
    <p:sldId id="284" r:id="rId14"/>
    <p:sldId id="285" r:id="rId15"/>
    <p:sldId id="289" r:id="rId16"/>
    <p:sldId id="290" r:id="rId17"/>
    <p:sldId id="292" r:id="rId18"/>
    <p:sldId id="291" r:id="rId19"/>
    <p:sldId id="300" r:id="rId20"/>
    <p:sldId id="299" r:id="rId21"/>
    <p:sldId id="295" r:id="rId22"/>
    <p:sldId id="293" r:id="rId23"/>
    <p:sldId id="303" r:id="rId24"/>
    <p:sldId id="288" r:id="rId25"/>
    <p:sldId id="294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C03"/>
    <a:srgbClr val="003192"/>
    <a:srgbClr val="3E827A"/>
    <a:srgbClr val="0038A8"/>
    <a:srgbClr val="33CC33"/>
    <a:srgbClr val="03525D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8545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outlineViewPr>
    <p:cViewPr>
      <p:scale>
        <a:sx n="33" d="100"/>
        <a:sy n="33" d="100"/>
      </p:scale>
      <p:origin x="0" y="-216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8EE6-1A6D-41BC-BD48-23B7B73390B8}" type="datetimeFigureOut">
              <a:rPr lang="it-IT" smtClean="0"/>
              <a:t>02/12/2016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5B1B-7449-4E9D-8197-4B3072805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271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150B-BD6A-4630-B008-51F3DBC0BA52}" type="datetimeFigureOut">
              <a:rPr lang="it-IT" smtClean="0"/>
              <a:t>02/12/2016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12BD0-5B40-41E1-9402-18316D8876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3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2C189D-00EE-4CB0-AB04-F0DF7789A744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625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48124" y="492596"/>
            <a:ext cx="8487092" cy="271707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Trattamenti bassa soglia e percorsi assistenziali: un paradosso?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864077"/>
            <a:ext cx="9253742" cy="256622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n w="0">
                  <a:solidFill>
                    <a:schemeClr val="tx1"/>
                  </a:solidFill>
                </a:ln>
                <a:solidFill>
                  <a:srgbClr val="EFAC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Dr.ssa Luana Oddi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</a:rPr>
              <a:t>Ambulatorio a Bassa Soglia di Accesso – </a:t>
            </a:r>
            <a:r>
              <a:rPr lang="it-IT" i="1" dirty="0" err="1" smtClean="0">
                <a:solidFill>
                  <a:schemeClr val="tx1"/>
                </a:solidFill>
              </a:rPr>
              <a:t>Ser.T</a:t>
            </a:r>
            <a:r>
              <a:rPr lang="it-IT" i="1" dirty="0" smtClean="0">
                <a:solidFill>
                  <a:schemeClr val="tx1"/>
                </a:solidFill>
              </a:rPr>
              <a:t> Reggio Emilia</a:t>
            </a:r>
            <a:endParaRPr lang="it-IT" i="1" dirty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it-IT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SOS Dr.ssa Angela Zannini</a:t>
            </a:r>
            <a:endParaRPr lang="it-IT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Convegno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SITD Emilia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Romagna						2 Dicembre 2016 - Modena</a:t>
            </a:r>
            <a:endParaRPr lang="it-I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9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214301" y="4206240"/>
            <a:ext cx="5863002" cy="1428519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</a:t>
            </a:r>
            <a:r>
              <a:rPr lang="it-IT" sz="2800" b="1" i="1" dirty="0" smtClean="0">
                <a:ln w="0"/>
                <a:solidFill>
                  <a:schemeClr val="tx1"/>
                </a:solidFill>
              </a:rPr>
              <a:t>Consapevolezza dei rischi</a:t>
            </a:r>
            <a:r>
              <a:rPr lang="it-IT" sz="2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it-IT" sz="2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28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it-IT" sz="2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800" b="1" i="1" dirty="0" smtClean="0">
                <a:ln w="0"/>
                <a:solidFill>
                  <a:schemeClr val="tx1"/>
                </a:solidFill>
              </a:rPr>
              <a:t>Messa in atto di misure</a:t>
            </a:r>
            <a:br>
              <a:rPr lang="it-IT" sz="2800" b="1" i="1" dirty="0" smtClean="0">
                <a:ln w="0"/>
                <a:solidFill>
                  <a:schemeClr val="tx1"/>
                </a:solidFill>
              </a:rPr>
            </a:br>
            <a:r>
              <a:rPr lang="it-IT" sz="2800" b="1" i="1" dirty="0" smtClean="0">
                <a:ln w="0"/>
                <a:solidFill>
                  <a:schemeClr val="tx1"/>
                </a:solidFill>
              </a:rPr>
              <a:t>di protezione</a:t>
            </a:r>
            <a:endParaRPr lang="it-IT" sz="2800" b="1" i="1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7" y="2199898"/>
            <a:ext cx="4016937" cy="34348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96" y="938190"/>
            <a:ext cx="3076575" cy="2722978"/>
          </a:xfrm>
          <a:prstGeom prst="rect">
            <a:avLst/>
          </a:prstGeom>
        </p:spPr>
      </p:pic>
      <p:sp>
        <p:nvSpPr>
          <p:cNvPr id="6" name="Segnaposto testo 6"/>
          <p:cNvSpPr txBox="1">
            <a:spLocks/>
          </p:cNvSpPr>
          <p:nvPr/>
        </p:nvSpPr>
        <p:spPr>
          <a:xfrm>
            <a:off x="3918858" y="217762"/>
            <a:ext cx="5708469" cy="5184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CENTRALITA’ DEL PAZIENTE</a:t>
            </a:r>
            <a:endParaRPr lang="it-IT" sz="2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57" y="938190"/>
            <a:ext cx="785232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0423" y="170956"/>
            <a:ext cx="10019212" cy="788238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INTEGRAZIONE E MULTIDISCIPLINARIETA</a:t>
            </a:r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880257" y="1226706"/>
            <a:ext cx="6752909" cy="1882254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Visione non a compartimenti stagni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(paradigma NON 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superspecialistico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Condivisone ed inter – coordinazione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gli altri attori della rete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88274" y="4164710"/>
            <a:ext cx="9744892" cy="120032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RDD utilizza </a:t>
            </a:r>
            <a:r>
              <a:rPr lang="it-IT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</a:t>
            </a:r>
            <a:r>
              <a:rPr lang="it-IT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strumenti e competenze di diverso tipo: sociale, sanitario, farmacologico, psicologico, pedagogico e culturale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49042" y="5632551"/>
            <a:ext cx="8020593" cy="120032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 e la medicina delle dipendenze sono precursori e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tal senso,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abituati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sempre a lavorare in equipe multidisciplinari</a:t>
            </a:r>
          </a:p>
        </p:txBody>
      </p:sp>
    </p:spTree>
    <p:extLst>
      <p:ext uri="{BB962C8B-B14F-4D97-AF65-F5344CB8AC3E}">
        <p14:creationId xmlns:p14="http://schemas.microsoft.com/office/powerpoint/2010/main" val="9605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47" y="804306"/>
            <a:ext cx="2160212" cy="1357414"/>
          </a:xfrm>
          <a:prstGeom prst="rect">
            <a:avLst/>
          </a:prstGeom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472284" y="1664036"/>
            <a:ext cx="2264616" cy="1409360"/>
          </a:xfrm>
          <a:prstGeom prst="ellipse">
            <a:avLst/>
          </a:prstGeom>
          <a:solidFill>
            <a:srgbClr val="CFE7F5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altLang="it-IT" sz="2000" b="1" dirty="0" smtClean="0">
                <a:solidFill>
                  <a:srgbClr val="EFAC03"/>
                </a:solidFill>
              </a:rPr>
              <a:t>SOSTANZA</a:t>
            </a:r>
            <a:endParaRPr lang="it-IT" altLang="it-IT" sz="2000" b="1" dirty="0">
              <a:solidFill>
                <a:srgbClr val="EFAC03"/>
              </a:solidFill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821372" y="1633371"/>
            <a:ext cx="2067109" cy="1428280"/>
          </a:xfrm>
          <a:prstGeom prst="ellipse">
            <a:avLst/>
          </a:prstGeom>
          <a:solidFill>
            <a:srgbClr val="CFE7F5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008000"/>
                </a:solidFill>
              </a:rPr>
              <a:t>SETTING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502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005" y="2161720"/>
            <a:ext cx="6076950" cy="32724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592" y="875048"/>
            <a:ext cx="6374673" cy="947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Connettore 4 14"/>
          <p:cNvCxnSpPr/>
          <p:nvPr/>
        </p:nvCxnSpPr>
        <p:spPr>
          <a:xfrm flipV="1">
            <a:off x="5667743" y="5183385"/>
            <a:ext cx="1941537" cy="1004834"/>
          </a:xfrm>
          <a:prstGeom prst="bentConnector3">
            <a:avLst/>
          </a:prstGeom>
          <a:ln w="38100">
            <a:solidFill>
              <a:schemeClr val="accent2"/>
            </a:solidFill>
            <a:headEnd type="non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7635026" y="5575441"/>
            <a:ext cx="2344239" cy="914400"/>
          </a:xfrm>
          <a:prstGeom prst="ellipse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…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26" name="Arco 25"/>
          <p:cNvSpPr/>
          <p:nvPr/>
        </p:nvSpPr>
        <p:spPr>
          <a:xfrm>
            <a:off x="8665698" y="4452380"/>
            <a:ext cx="1111348" cy="1353664"/>
          </a:xfrm>
          <a:prstGeom prst="arc">
            <a:avLst>
              <a:gd name="adj1" fmla="val 18288554"/>
              <a:gd name="adj2" fmla="val 7232649"/>
            </a:avLst>
          </a:prstGeom>
          <a:ln w="381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179" y="3021449"/>
            <a:ext cx="2817118" cy="5919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27" y="4044782"/>
            <a:ext cx="5017443" cy="25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4686" y="82203"/>
            <a:ext cx="74314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PDTA: PRATICA BASATA SULL’E.B.M.</a:t>
            </a:r>
            <a:b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basa sulle </a:t>
            </a: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raccomandazioni </a:t>
            </a: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L.G. riconosciute</a:t>
            </a: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adattate al contesto locale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idx="1"/>
          </p:nvPr>
        </p:nvSpPr>
        <p:spPr>
          <a:xfrm>
            <a:off x="2974797" y="1619077"/>
            <a:ext cx="9217203" cy="464234"/>
          </a:xfrm>
          <a:solidFill>
            <a:srgbClr val="FFC000"/>
          </a:solidFill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Raccomandazioni 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Drug 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policy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should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 </a:t>
            </a:r>
            <a:r>
              <a:rPr lang="it-IT" sz="1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based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evidence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ideology</a:t>
            </a:r>
            <a:endParaRPr lang="it-IT" sz="1800" i="1" dirty="0">
              <a:solidFill>
                <a:srgbClr val="C00000"/>
              </a:solidFill>
            </a:endParaRPr>
          </a:p>
        </p:txBody>
      </p:sp>
      <p:sp>
        <p:nvSpPr>
          <p:cNvPr id="21" name="Segnaposto contenuto 20"/>
          <p:cNvSpPr>
            <a:spLocks noGrp="1"/>
          </p:cNvSpPr>
          <p:nvPr>
            <p:ph sz="half" idx="2"/>
          </p:nvPr>
        </p:nvSpPr>
        <p:spPr>
          <a:xfrm>
            <a:off x="2092036" y="2213427"/>
            <a:ext cx="8024078" cy="288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WHO: </a:t>
            </a:r>
            <a:r>
              <a:rPr lang="it-IT" dirty="0" smtClean="0">
                <a:solidFill>
                  <a:schemeClr val="tx1"/>
                </a:solidFill>
              </a:rPr>
              <a:t>Harm </a:t>
            </a:r>
            <a:r>
              <a:rPr lang="it-IT" dirty="0" err="1">
                <a:solidFill>
                  <a:schemeClr val="tx1"/>
                </a:solidFill>
              </a:rPr>
              <a:t>reduction</a:t>
            </a:r>
            <a:r>
              <a:rPr lang="it-IT" dirty="0">
                <a:solidFill>
                  <a:schemeClr val="tx1"/>
                </a:solidFill>
              </a:rPr>
              <a:t> […] is an </a:t>
            </a:r>
            <a:r>
              <a:rPr lang="it-IT" u="sng" dirty="0" err="1">
                <a:solidFill>
                  <a:schemeClr val="tx1"/>
                </a:solidFill>
              </a:rPr>
              <a:t>evidence-based</a:t>
            </a:r>
            <a:r>
              <a:rPr lang="it-IT" u="sng" dirty="0">
                <a:solidFill>
                  <a:schemeClr val="tx1"/>
                </a:solidFill>
              </a:rPr>
              <a:t> </a:t>
            </a:r>
            <a:r>
              <a:rPr lang="it-IT" u="sng" dirty="0" err="1">
                <a:solidFill>
                  <a:schemeClr val="tx1"/>
                </a:solidFill>
              </a:rPr>
              <a:t>approach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smtClean="0">
                <a:solidFill>
                  <a:schemeClr val="tx1"/>
                </a:solidFill>
              </a:rPr>
              <a:t>HIV </a:t>
            </a:r>
            <a:r>
              <a:rPr lang="it-IT" dirty="0" err="1" smtClean="0">
                <a:solidFill>
                  <a:schemeClr val="tx1"/>
                </a:solidFill>
              </a:rPr>
              <a:t>prevention</a:t>
            </a:r>
            <a:r>
              <a:rPr lang="it-IT" dirty="0" smtClean="0">
                <a:solidFill>
                  <a:schemeClr val="tx1"/>
                </a:solidFill>
              </a:rPr>
              <a:t>, treatment </a:t>
            </a:r>
            <a:r>
              <a:rPr lang="it-IT" dirty="0">
                <a:solidFill>
                  <a:schemeClr val="tx1"/>
                </a:solidFill>
              </a:rPr>
              <a:t>and care for </a:t>
            </a:r>
            <a:r>
              <a:rPr lang="it-IT" dirty="0" err="1">
                <a:solidFill>
                  <a:schemeClr val="tx1"/>
                </a:solidFill>
              </a:rPr>
              <a:t>people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who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inject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drug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ICRC: </a:t>
            </a:r>
            <a:r>
              <a:rPr lang="it-IT" dirty="0" smtClean="0"/>
              <a:t>RDD, mezzo </a:t>
            </a:r>
            <a:r>
              <a:rPr lang="it-IT" dirty="0"/>
              <a:t>più efficace per prevenire i danni da uso </a:t>
            </a:r>
            <a:endParaRPr lang="it-I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P.A. UE 2013-2020: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it-IT" u="sng" dirty="0" smtClean="0"/>
              <a:t>approcci </a:t>
            </a:r>
            <a:r>
              <a:rPr lang="it-IT" u="sng" dirty="0"/>
              <a:t>basati sull’obiettività scientifica</a:t>
            </a:r>
            <a:r>
              <a:rPr lang="it-IT" dirty="0"/>
              <a:t> </a:t>
            </a:r>
            <a:r>
              <a:rPr lang="it-IT" b="1" dirty="0"/>
              <a:t>che integrino </a:t>
            </a:r>
            <a:r>
              <a:rPr lang="it-IT" dirty="0"/>
              <a:t>alle attività di trattamento, riabilitazione e prevenzione selettiva, quelle proprie della </a:t>
            </a:r>
            <a:r>
              <a:rPr lang="it-IT" dirty="0" err="1" smtClean="0"/>
              <a:t>rdd</a:t>
            </a:r>
            <a:r>
              <a:rPr lang="it-IT" dirty="0" smtClean="0"/>
              <a:t>;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it-IT" u="sng" dirty="0" smtClean="0"/>
              <a:t>aumentare </a:t>
            </a:r>
            <a:r>
              <a:rPr lang="it-IT" u="sng" dirty="0"/>
              <a:t>investimenti e ricerca </a:t>
            </a:r>
            <a:r>
              <a:rPr lang="it-IT" u="sng" dirty="0" smtClean="0"/>
              <a:t>sulle </a:t>
            </a:r>
            <a:r>
              <a:rPr lang="it-IT" u="sng" dirty="0"/>
              <a:t>misure di </a:t>
            </a:r>
            <a:r>
              <a:rPr lang="it-IT" u="sng" dirty="0" err="1" smtClean="0"/>
              <a:t>rdd</a:t>
            </a:r>
            <a:r>
              <a:rPr lang="it-IT" dirty="0" smtClean="0"/>
              <a:t>;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it-IT" dirty="0" smtClean="0"/>
              <a:t>promuovere e tutelare </a:t>
            </a:r>
            <a:r>
              <a:rPr lang="it-IT" dirty="0"/>
              <a:t>la coerenza tra </a:t>
            </a:r>
            <a:r>
              <a:rPr lang="it-IT" dirty="0" smtClean="0"/>
              <a:t>politiche</a:t>
            </a:r>
            <a:endParaRPr lang="it-IT" dirty="0"/>
          </a:p>
        </p:txBody>
      </p:sp>
      <p:pic>
        <p:nvPicPr>
          <p:cNvPr id="24" name="Segnaposto contenut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489" y="2301982"/>
            <a:ext cx="1999661" cy="119492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1" y="-16938"/>
            <a:ext cx="2507705" cy="2100249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61" y="-47658"/>
            <a:ext cx="1914525" cy="37147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81" y="2967800"/>
            <a:ext cx="2104431" cy="13719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81" y="5094136"/>
            <a:ext cx="4031888" cy="17638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2424" y="746182"/>
            <a:ext cx="2208744" cy="666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375" y="4575607"/>
            <a:ext cx="4238625" cy="12361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862" y="5811785"/>
            <a:ext cx="7545596" cy="10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3943" y="256657"/>
            <a:ext cx="8911687" cy="80939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PDTA: PRATICA BASATA SULL’E.B.M.</a:t>
            </a:r>
            <a:endParaRPr lang="it-IT" sz="2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egnaposto testo 19"/>
          <p:cNvSpPr>
            <a:spLocks noGrp="1"/>
          </p:cNvSpPr>
          <p:nvPr>
            <p:ph type="body" idx="1"/>
          </p:nvPr>
        </p:nvSpPr>
        <p:spPr>
          <a:xfrm>
            <a:off x="2974797" y="1223443"/>
            <a:ext cx="9217203" cy="464234"/>
          </a:xfrm>
          <a:solidFill>
            <a:srgbClr val="FFC000"/>
          </a:solidFill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Raccomandazioni 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Drug 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policy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should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 </a:t>
            </a:r>
            <a:r>
              <a:rPr lang="it-IT" sz="18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based</a:t>
            </a:r>
            <a:r>
              <a:rPr lang="it-IT" sz="1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evidence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</a:t>
            </a:r>
            <a:r>
              <a:rPr lang="it-IT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ideology</a:t>
            </a:r>
            <a:endParaRPr lang="it-IT" sz="1800" i="1" dirty="0">
              <a:solidFill>
                <a:srgbClr val="C00000"/>
              </a:solidFill>
            </a:endParaRPr>
          </a:p>
        </p:txBody>
      </p:sp>
      <p:sp>
        <p:nvSpPr>
          <p:cNvPr id="23" name="Segnaposto contenuto 22"/>
          <p:cNvSpPr>
            <a:spLocks noGrp="1"/>
          </p:cNvSpPr>
          <p:nvPr>
            <p:ph sz="quarter" idx="4"/>
          </p:nvPr>
        </p:nvSpPr>
        <p:spPr>
          <a:xfrm>
            <a:off x="2785402" y="1842912"/>
            <a:ext cx="9406598" cy="344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vantaggiosi</a:t>
            </a:r>
          </a:p>
          <a:p>
            <a:r>
              <a:rPr lang="it-IT" dirty="0" smtClean="0"/>
              <a:t>Il NIDA ha concluso che il metadone è tra i trattamenti più convenienti, permettendo un risparmio di 3-4$ per ogni dollaro speso</a:t>
            </a:r>
          </a:p>
          <a:p>
            <a:r>
              <a:rPr lang="it-IT" dirty="0" smtClean="0"/>
              <a:t>Australia (2009): per ogni dollaro investito in NSP, </a:t>
            </a:r>
            <a:r>
              <a:rPr lang="it-IT" dirty="0"/>
              <a:t>$27 </a:t>
            </a:r>
            <a:r>
              <a:rPr lang="it-IT" dirty="0" smtClean="0"/>
              <a:t>ne sono risparmiati, di cui 4 in costi diretti a breve termine </a:t>
            </a:r>
            <a:endParaRPr lang="it-IT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3834364"/>
            <a:ext cx="6293163" cy="3023637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92" y="4645742"/>
            <a:ext cx="5707108" cy="22122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06" y="1541459"/>
            <a:ext cx="1399096" cy="22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6598" y="0"/>
            <a:ext cx="10031329" cy="693394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it-IT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MIGLIORAMENTO CONTINUO DELLA QUALITA’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33108" y="1752090"/>
            <a:ext cx="7589526" cy="974749"/>
          </a:xfrm>
          <a:ln w="38100">
            <a:solidFill>
              <a:srgbClr val="0031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>
                <a:solidFill>
                  <a:schemeClr val="tx1"/>
                </a:solidFill>
              </a:rPr>
              <a:t>Rivalutazione del PDTA ed eventuale modifica di processi/procedure sulla base del monitoraggio </a:t>
            </a:r>
            <a:r>
              <a:rPr lang="it-IT" altLang="it-IT" sz="2000" dirty="0" smtClean="0">
                <a:solidFill>
                  <a:schemeClr val="tx1"/>
                </a:solidFill>
              </a:rPr>
              <a:t>effettuato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36936" y="2994032"/>
            <a:ext cx="8306978" cy="108220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“[…] Negli ultimi anni, poi, operatori e servizi si sono trovati in una lunga fase di transizione </a:t>
            </a:r>
            <a:r>
              <a:rPr lang="it-IT" sz="2000" dirty="0" smtClean="0">
                <a:solidFill>
                  <a:schemeClr val="tx1"/>
                </a:solidFill>
              </a:rPr>
              <a:t>ed </a:t>
            </a:r>
            <a:r>
              <a:rPr lang="it-IT" sz="2000" dirty="0">
                <a:solidFill>
                  <a:schemeClr val="tx1"/>
                </a:solidFill>
              </a:rPr>
              <a:t>esposti </a:t>
            </a:r>
            <a:r>
              <a:rPr lang="it-IT" sz="2000" dirty="0" smtClean="0">
                <a:solidFill>
                  <a:schemeClr val="tx1"/>
                </a:solidFill>
              </a:rPr>
              <a:t>ad </a:t>
            </a:r>
            <a:r>
              <a:rPr lang="it-IT" sz="2000" dirty="0">
                <a:solidFill>
                  <a:schemeClr val="tx1"/>
                </a:solidFill>
              </a:rPr>
              <a:t>una forte necessità di </a:t>
            </a:r>
            <a:r>
              <a:rPr lang="it-IT" sz="2000" dirty="0" smtClean="0">
                <a:solidFill>
                  <a:schemeClr val="tx1"/>
                </a:solidFill>
              </a:rPr>
              <a:t>innovazione  è […]				</a:t>
            </a:r>
            <a: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(Da: 180gradi, La rdd questa sconosciuta)</a:t>
            </a:r>
            <a:endParaRPr lang="it-IT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1076" y="984737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CAMBIAMENTI SOCIO-ETNOGRAFICI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41072" y="1010216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CAMBIAMENTI DELLE RISORSE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2496747" y="1354069"/>
            <a:ext cx="369275" cy="743151"/>
          </a:xfrm>
          <a:prstGeom prst="curvedRightArrow">
            <a:avLst/>
          </a:prstGeom>
          <a:solidFill>
            <a:srgbClr val="EFAC0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destra 7"/>
          <p:cNvSpPr/>
          <p:nvPr/>
        </p:nvSpPr>
        <p:spPr>
          <a:xfrm>
            <a:off x="1186965" y="1169403"/>
            <a:ext cx="1146510" cy="2445971"/>
          </a:xfrm>
          <a:prstGeom prst="curvedRightArrow">
            <a:avLst/>
          </a:prstGeom>
          <a:solidFill>
            <a:srgbClr val="EFAC0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>
            <a:off x="10589720" y="1385871"/>
            <a:ext cx="369275" cy="732437"/>
          </a:xfrm>
          <a:prstGeom prst="curvedLeftArrow">
            <a:avLst/>
          </a:prstGeom>
          <a:solidFill>
            <a:srgbClr val="EFAC0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>
            <a:off x="10958995" y="1169403"/>
            <a:ext cx="1097017" cy="2277182"/>
          </a:xfrm>
          <a:prstGeom prst="curvedLeftArrow">
            <a:avLst/>
          </a:prstGeom>
          <a:solidFill>
            <a:srgbClr val="EFAC0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50" y="4855381"/>
            <a:ext cx="5302705" cy="140904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28" y="4855381"/>
            <a:ext cx="2015072" cy="201507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534" y="5095670"/>
            <a:ext cx="65842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8942364" cy="1406769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 SUI DISTURBI DA USO DI</a:t>
            </a:r>
            <a:b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ALCOL</a:t>
            </a:r>
            <a:endParaRPr lang="it-IT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7536426" y="1323613"/>
            <a:ext cx="4655574" cy="2520469"/>
          </a:xfrm>
        </p:spPr>
        <p:txBody>
          <a:bodyPr>
            <a:normAutofit fontScale="92500" lnSpcReduction="20000"/>
          </a:bodyPr>
          <a:lstStyle/>
          <a:p>
            <a:pPr algn="ctr">
              <a:buSzPct val="76000"/>
              <a:buFont typeface="+mj-lt"/>
              <a:buAutoNum type="arabicPeriod"/>
            </a:pPr>
            <a:r>
              <a:rPr lang="it-IT" altLang="it-IT" sz="2400" b="1" dirty="0" smtClean="0">
                <a:solidFill>
                  <a:schemeClr val="tx1"/>
                </a:solidFill>
              </a:rPr>
              <a:t>Incrementare la qualità dell’assistenza</a:t>
            </a:r>
          </a:p>
          <a:p>
            <a:pPr algn="ctr">
              <a:buSzPct val="75000"/>
              <a:buFont typeface="+mj-lt"/>
              <a:buAutoNum type="arabicPeriod"/>
            </a:pPr>
            <a:r>
              <a:rPr lang="it-IT" altLang="it-IT" sz="2400" b="1" dirty="0" smtClean="0">
                <a:solidFill>
                  <a:schemeClr val="tx1"/>
                </a:solidFill>
              </a:rPr>
              <a:t>Promuovere la sicurezza dei pazienti</a:t>
            </a:r>
          </a:p>
          <a:p>
            <a:pPr algn="ctr">
              <a:buSzPct val="75000"/>
              <a:buFont typeface="+mj-lt"/>
              <a:buAutoNum type="arabicPeriod"/>
            </a:pPr>
            <a:r>
              <a:rPr lang="it-IT" altLang="it-IT" sz="2400" b="1" dirty="0" smtClean="0">
                <a:solidFill>
                  <a:schemeClr val="tx1"/>
                </a:solidFill>
              </a:rPr>
              <a:t>Ottimizzare </a:t>
            </a:r>
            <a:r>
              <a:rPr lang="it-IT" altLang="it-IT" sz="2400" b="1" dirty="0">
                <a:solidFill>
                  <a:schemeClr val="tx1"/>
                </a:solidFill>
              </a:rPr>
              <a:t>l’uso delle 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risorse</a:t>
            </a:r>
            <a:endParaRPr lang="it-IT" altLang="it-IT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SzPct val="75000"/>
              <a:buFont typeface="+mj-lt"/>
              <a:buAutoNum type="arabicPeriod"/>
            </a:pPr>
            <a:r>
              <a:rPr lang="it-IT" altLang="it-IT" sz="2400" b="1" dirty="0" smtClean="0">
                <a:solidFill>
                  <a:schemeClr val="tx1"/>
                </a:solidFill>
              </a:rPr>
              <a:t>Uniformare gli interventi</a:t>
            </a:r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 *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0" indent="0" algn="r">
              <a:buSzPct val="75000"/>
              <a:buNone/>
            </a:pPr>
            <a:r>
              <a:rPr lang="it-IT" altLang="it-IT" sz="1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PDTA </a:t>
            </a:r>
            <a:r>
              <a:rPr lang="it-IT" altLang="it-IT" sz="1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AUSL RE </a:t>
            </a:r>
            <a:r>
              <a:rPr lang="it-IT" altLang="it-IT" sz="1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DSMDP, 2016</a:t>
            </a:r>
            <a:endParaRPr lang="it-IT" altLang="it-IT" sz="1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Pct val="75000"/>
              <a:buNone/>
            </a:pPr>
            <a:endParaRPr lang="it-IT" altLang="it-IT" b="1" dirty="0" smtClean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1777561" y="3872385"/>
            <a:ext cx="5982739" cy="11241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00"/>
              </a:spcBef>
              <a:buClrTx/>
              <a:buSzPct val="75000"/>
              <a:buNone/>
            </a:pPr>
            <a:r>
              <a:rPr lang="it-IT" altLang="it-IT" b="1" i="1" dirty="0" smtClean="0">
                <a:solidFill>
                  <a:schemeClr val="tx1"/>
                </a:solidFill>
              </a:rPr>
              <a:t>NICE, National </a:t>
            </a:r>
            <a:r>
              <a:rPr lang="it-IT" altLang="it-IT" b="1" i="1" dirty="0" err="1">
                <a:solidFill>
                  <a:schemeClr val="tx1"/>
                </a:solidFill>
              </a:rPr>
              <a:t>Institute</a:t>
            </a:r>
            <a:r>
              <a:rPr lang="it-IT" altLang="it-IT" b="1" i="1" dirty="0">
                <a:solidFill>
                  <a:schemeClr val="tx1"/>
                </a:solidFill>
              </a:rPr>
              <a:t> for </a:t>
            </a:r>
            <a:r>
              <a:rPr lang="it-IT" altLang="it-IT" b="1" i="1" dirty="0" err="1">
                <a:solidFill>
                  <a:schemeClr val="tx1"/>
                </a:solidFill>
              </a:rPr>
              <a:t>Health</a:t>
            </a:r>
            <a:r>
              <a:rPr lang="it-IT" altLang="it-IT" b="1" i="1" dirty="0">
                <a:solidFill>
                  <a:schemeClr val="tx1"/>
                </a:solidFill>
              </a:rPr>
              <a:t> and Care </a:t>
            </a:r>
            <a:r>
              <a:rPr lang="it-IT" altLang="it-IT" b="1" i="1" dirty="0" err="1">
                <a:solidFill>
                  <a:schemeClr val="tx1"/>
                </a:solidFill>
              </a:rPr>
              <a:t>excellence</a:t>
            </a:r>
            <a:r>
              <a:rPr lang="it-IT" altLang="it-IT" b="1" i="1" dirty="0">
                <a:solidFill>
                  <a:schemeClr val="tx1"/>
                </a:solidFill>
              </a:rPr>
              <a:t>, </a:t>
            </a:r>
            <a:r>
              <a:rPr lang="it-IT" altLang="it-IT" b="1" i="1" dirty="0" smtClean="0">
                <a:solidFill>
                  <a:schemeClr val="tx1"/>
                </a:solidFill>
              </a:rPr>
              <a:t>2015. Alcohol-use </a:t>
            </a:r>
            <a:r>
              <a:rPr lang="it-IT" altLang="it-IT" b="1" i="1" dirty="0" err="1">
                <a:solidFill>
                  <a:schemeClr val="tx1"/>
                </a:solidFill>
              </a:rPr>
              <a:t>disorders</a:t>
            </a:r>
            <a:r>
              <a:rPr lang="it-IT" altLang="it-IT" b="1" i="1" dirty="0">
                <a:solidFill>
                  <a:schemeClr val="tx1"/>
                </a:solidFill>
              </a:rPr>
              <a:t>: </a:t>
            </a:r>
            <a:r>
              <a:rPr lang="it-IT" altLang="it-IT" b="1" i="1" dirty="0" err="1">
                <a:solidFill>
                  <a:schemeClr val="tx1"/>
                </a:solidFill>
              </a:rPr>
              <a:t>diagnosis</a:t>
            </a:r>
            <a:r>
              <a:rPr lang="it-IT" altLang="it-IT" b="1" i="1" dirty="0">
                <a:solidFill>
                  <a:schemeClr val="tx1"/>
                </a:solidFill>
              </a:rPr>
              <a:t>, assessment and management of </a:t>
            </a:r>
            <a:r>
              <a:rPr lang="it-IT" altLang="it-IT" b="1" i="1" dirty="0" err="1">
                <a:solidFill>
                  <a:schemeClr val="tx1"/>
                </a:solidFill>
              </a:rPr>
              <a:t>harmful</a:t>
            </a:r>
            <a:r>
              <a:rPr lang="it-IT" altLang="it-IT" b="1" i="1" dirty="0">
                <a:solidFill>
                  <a:schemeClr val="tx1"/>
                </a:solidFill>
              </a:rPr>
              <a:t> drinking and </a:t>
            </a:r>
            <a:r>
              <a:rPr lang="it-IT" altLang="it-IT" b="1" i="1" dirty="0" err="1">
                <a:solidFill>
                  <a:schemeClr val="tx1"/>
                </a:solidFill>
              </a:rPr>
              <a:t>alcohol</a:t>
            </a:r>
            <a:r>
              <a:rPr lang="it-IT" altLang="it-IT" b="1" i="1" dirty="0">
                <a:solidFill>
                  <a:schemeClr val="tx1"/>
                </a:solidFill>
              </a:rPr>
              <a:t> </a:t>
            </a:r>
            <a:r>
              <a:rPr lang="it-IT" altLang="it-IT" b="1" i="1" dirty="0" err="1">
                <a:solidFill>
                  <a:schemeClr val="tx1"/>
                </a:solidFill>
              </a:rPr>
              <a:t>dependence</a:t>
            </a:r>
            <a:r>
              <a:rPr lang="it-IT" altLang="it-IT" b="1" i="1" dirty="0">
                <a:solidFill>
                  <a:schemeClr val="tx1"/>
                </a:solidFill>
              </a:rPr>
              <a:t> </a:t>
            </a:r>
            <a:r>
              <a:rPr lang="it-IT" altLang="it-IT" i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06" y="4262511"/>
            <a:ext cx="2963594" cy="259548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34" y="5666997"/>
            <a:ext cx="8046720" cy="121930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006" y="0"/>
            <a:ext cx="3346994" cy="70110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777561" y="2365085"/>
            <a:ext cx="3680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Fenomeno a forte </a:t>
            </a:r>
            <a:r>
              <a:rPr lang="it-IT" sz="2400" b="1" dirty="0" smtClean="0"/>
              <a:t>impatto sociale </a:t>
            </a:r>
            <a:r>
              <a:rPr lang="it-IT" sz="2400" b="1" dirty="0"/>
              <a:t>e </a:t>
            </a:r>
            <a:r>
              <a:rPr lang="it-IT" sz="2400" b="1" dirty="0" smtClean="0"/>
              <a:t>sanitario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867" y="857785"/>
            <a:ext cx="2194560" cy="30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80157" y="1017639"/>
            <a:ext cx="4313864" cy="3679052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L’abbassamento della soglia, favorisce l’emersione del sommerso →(</a:t>
            </a:r>
            <a:r>
              <a:rPr lang="it-IT" u="sng" dirty="0" smtClean="0">
                <a:solidFill>
                  <a:schemeClr val="tx1"/>
                </a:solidFill>
              </a:rPr>
              <a:t>anticipazione </a:t>
            </a:r>
            <a:r>
              <a:rPr lang="it-IT" u="sng" dirty="0">
                <a:solidFill>
                  <a:schemeClr val="tx1"/>
                </a:solidFill>
              </a:rPr>
              <a:t>cure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r>
              <a:rPr lang="it-IT" u="sng" dirty="0">
                <a:solidFill>
                  <a:schemeClr val="tx1"/>
                </a:solidFill>
              </a:rPr>
              <a:t>Pronta accoglienza </a:t>
            </a:r>
            <a:r>
              <a:rPr lang="it-IT" dirty="0">
                <a:solidFill>
                  <a:schemeClr val="tx1"/>
                </a:solidFill>
              </a:rPr>
              <a:t>dopo dimissione da </a:t>
            </a:r>
            <a:r>
              <a:rPr lang="it-IT" dirty="0" smtClean="0">
                <a:solidFill>
                  <a:schemeClr val="tx1"/>
                </a:solidFill>
              </a:rPr>
              <a:t>PS (etilismo acuto per pz in scompenso o non noti), nella </a:t>
            </a:r>
            <a:r>
              <a:rPr lang="it-IT" dirty="0">
                <a:solidFill>
                  <a:schemeClr val="tx1"/>
                </a:solidFill>
              </a:rPr>
              <a:t>fase di </a:t>
            </a:r>
            <a:r>
              <a:rPr lang="it-IT" dirty="0" smtClean="0">
                <a:solidFill>
                  <a:schemeClr val="tx1"/>
                </a:solidFill>
              </a:rPr>
              <a:t>ricaduta, non </a:t>
            </a:r>
            <a:r>
              <a:rPr lang="it-IT" dirty="0" err="1" smtClean="0">
                <a:solidFill>
                  <a:schemeClr val="tx1"/>
                </a:solidFill>
              </a:rPr>
              <a:t>complianti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u="sng" dirty="0">
                <a:solidFill>
                  <a:schemeClr val="tx1"/>
                </a:solidFill>
              </a:rPr>
              <a:t>Continuità assistenziale </a:t>
            </a:r>
            <a:r>
              <a:rPr lang="it-IT" dirty="0" smtClean="0">
                <a:solidFill>
                  <a:schemeClr val="tx1"/>
                </a:solidFill>
              </a:rPr>
              <a:t>a chi </a:t>
            </a:r>
            <a:r>
              <a:rPr lang="it-IT" dirty="0">
                <a:solidFill>
                  <a:schemeClr val="tx1"/>
                </a:solidFill>
              </a:rPr>
              <a:t>non </a:t>
            </a:r>
            <a:r>
              <a:rPr lang="it-IT" dirty="0" smtClean="0">
                <a:solidFill>
                  <a:schemeClr val="tx1"/>
                </a:solidFill>
              </a:rPr>
              <a:t>riesce ad accedere al sert</a:t>
            </a:r>
            <a:r>
              <a:rPr lang="it-IT" dirty="0">
                <a:solidFill>
                  <a:schemeClr val="tx1"/>
                </a:solidFill>
              </a:rPr>
              <a:t> →</a:t>
            </a:r>
            <a:r>
              <a:rPr lang="it-IT" dirty="0" smtClean="0">
                <a:solidFill>
                  <a:schemeClr val="tx1"/>
                </a:solidFill>
              </a:rPr>
              <a:t> migranti non regolari o in povertà, </a:t>
            </a:r>
            <a:r>
              <a:rPr lang="it-IT" dirty="0">
                <a:solidFill>
                  <a:schemeClr val="tx1"/>
                </a:solidFill>
              </a:rPr>
              <a:t>SFD, </a:t>
            </a:r>
            <a:r>
              <a:rPr lang="it-IT" dirty="0" err="1" smtClean="0">
                <a:solidFill>
                  <a:schemeClr val="tx1"/>
                </a:solidFill>
              </a:rPr>
              <a:t>pre</a:t>
            </a:r>
            <a:r>
              <a:rPr lang="it-IT" dirty="0" smtClean="0">
                <a:solidFill>
                  <a:schemeClr val="tx1"/>
                </a:solidFill>
              </a:rPr>
              <a:t>-contemplanti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700373" y="2332232"/>
            <a:ext cx="4313864" cy="3029477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Un trattamento di </a:t>
            </a:r>
            <a:r>
              <a:rPr lang="it-IT" dirty="0" err="1" smtClean="0">
                <a:solidFill>
                  <a:schemeClr val="tx1"/>
                </a:solidFill>
              </a:rPr>
              <a:t>rdd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è </a:t>
            </a:r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più efficace, </a:t>
            </a:r>
            <a:r>
              <a:rPr lang="it-IT" u="sng" dirty="0">
                <a:solidFill>
                  <a:schemeClr val="tx1"/>
                </a:solidFill>
              </a:rPr>
              <a:t>in quanto l’unico possibile </a:t>
            </a:r>
            <a:r>
              <a:rPr lang="it-IT" dirty="0">
                <a:solidFill>
                  <a:schemeClr val="tx1"/>
                </a:solidFill>
              </a:rPr>
              <a:t>in specifiche fasi cliniche del </a:t>
            </a:r>
            <a:r>
              <a:rPr lang="it-IT" dirty="0" smtClean="0">
                <a:solidFill>
                  <a:schemeClr val="tx1"/>
                </a:solidFill>
              </a:rPr>
              <a:t>consumatore</a:t>
            </a:r>
          </a:p>
          <a:p>
            <a:r>
              <a:rPr lang="it-IT" u="sng" dirty="0" smtClean="0">
                <a:solidFill>
                  <a:schemeClr val="tx1"/>
                </a:solidFill>
              </a:rPr>
              <a:t>Riduzione </a:t>
            </a:r>
            <a:r>
              <a:rPr lang="it-IT" u="sng" dirty="0">
                <a:solidFill>
                  <a:schemeClr val="tx1"/>
                </a:solidFill>
              </a:rPr>
              <a:t>dei rischi </a:t>
            </a:r>
            <a:r>
              <a:rPr lang="it-IT" dirty="0">
                <a:solidFill>
                  <a:schemeClr val="tx1"/>
                </a:solidFill>
              </a:rPr>
              <a:t>per la salute della </a:t>
            </a:r>
            <a:r>
              <a:rPr lang="it-IT" dirty="0" smtClean="0">
                <a:solidFill>
                  <a:schemeClr val="tx1"/>
                </a:solidFill>
              </a:rPr>
              <a:t>persona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Accompagnamento ad una domanda più strutturata di assistenza (PDTA ALCOL)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49067" y="97310"/>
            <a:ext cx="11465170" cy="105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it-IT" sz="31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CONTINUITA’ ASSISTENZIALE ED INTEGRATA SUL TERRITORIO</a:t>
            </a: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7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continuità assistenziale, di qualità ed appropriata</a:t>
            </a:r>
            <a:endParaRPr lang="it-IT" sz="2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947" y="4784418"/>
            <a:ext cx="2762250" cy="204397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700373" y="5891120"/>
            <a:ext cx="4029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b="1" i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Drug Use Is </a:t>
            </a:r>
            <a:r>
              <a:rPr lang="it-IT" b="1" i="1" dirty="0" err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Abuse</a:t>
            </a:r>
            <a:r>
              <a:rPr lang="it-IT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it-IT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it-IT" b="1" i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it-IT" b="1" i="1" dirty="0" err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it-IT" b="1" i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it-IT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Continuum». </a:t>
            </a:r>
            <a:r>
              <a:rPr lang="it-IT" sz="1400" i="1" dirty="0" smtClean="0">
                <a:ea typeface="Calibri" panose="020F0502020204030204" pitchFamily="34" charset="0"/>
                <a:cs typeface="Calibri" panose="020F0502020204030204" pitchFamily="34" charset="0"/>
              </a:rPr>
              <a:t>(Denning, 2012)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47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413162" y="641046"/>
            <a:ext cx="5136655" cy="861774"/>
          </a:xfrm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AMBULATORIO BOCCONI A BASSA SOGLIA DI ACCESSO DI </a:t>
            </a:r>
            <a:r>
              <a:rPr lang="it-IT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RE*</a:t>
            </a:r>
            <a:r>
              <a:rPr lang="it-IT" sz="1400" b="1" i="1" dirty="0">
                <a:solidFill>
                  <a:srgbClr val="804C19"/>
                </a:solidFill>
                <a:latin typeface="Century Gothic" panose="020B0502020202020204" pitchFamily="34" charset="0"/>
              </a:rPr>
              <a:t/>
            </a:r>
            <a:br>
              <a:rPr lang="it-IT" sz="1400" b="1" i="1" dirty="0">
                <a:solidFill>
                  <a:srgbClr val="804C19"/>
                </a:solidFill>
                <a:latin typeface="Century Gothic" panose="020B0502020202020204" pitchFamily="34" charset="0"/>
              </a:rPr>
            </a:br>
            <a:endParaRPr lang="it-IT" sz="1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032388" y="1626263"/>
            <a:ext cx="10464640" cy="4447371"/>
          </a:xfrm>
        </p:spPr>
        <p:txBody>
          <a:bodyPr wrap="square">
            <a:spAutoFit/>
          </a:bodyPr>
          <a:lstStyle/>
          <a:p>
            <a:pPr algn="r">
              <a:buClr>
                <a:srgbClr val="996633"/>
              </a:buClr>
              <a:buSzPct val="45000"/>
            </a:pP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Accesso diretto, anonimo, </a:t>
            </a: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immediato,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non condizionato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non all'essere maggiorenni,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consumatore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attivo, stato (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contemplativo (Tempestività)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Relazione di </a:t>
            </a: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ascolto riflessivo e non giudicante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Presa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 cura medico - infermieristica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del corpo della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persona,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flessibile e non finalizzata a un affrancamento dall'alcol, ma teso a ridurre i danni fisici, psichici e sociali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correlati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Terapia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farmacologica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 assunzione in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quotidiana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Markers abuso alcol</a:t>
            </a:r>
            <a:r>
              <a:rPr lang="it-IT" sz="16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(importanti per l'iter diagnostico: difficoltà della raccolta anamnestica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Controlli ematochimici e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screening </a:t>
            </a: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MTS ed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educazione sanitaria</a:t>
            </a:r>
            <a:endParaRPr lang="it-IT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>
              <a:buClr>
                <a:srgbClr val="996633"/>
              </a:buClr>
              <a:buSzPct val="45000"/>
            </a:pPr>
            <a:r>
              <a:rPr lang="it-IT" sz="1600" b="1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Counselling</a:t>
            </a: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motivazionale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 sostegno all’</a:t>
            </a:r>
            <a:r>
              <a:rPr lang="it-IT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autoregolazione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 all’</a:t>
            </a:r>
            <a:r>
              <a:rPr lang="it-IT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autocambiamento</a:t>
            </a:r>
            <a:r>
              <a:rPr lang="it-IT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r">
              <a:buClr>
                <a:srgbClr val="996633"/>
              </a:buClr>
              <a:buSzPct val="45000"/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Tutoraggio sociale ed assistenziale (AS sert, avvocati di strada, servizi alla persona della città)</a:t>
            </a:r>
          </a:p>
          <a:p>
            <a:pPr>
              <a:buClr>
                <a:srgbClr val="996633"/>
              </a:buClr>
              <a:buSzPct val="45000"/>
            </a:pPr>
            <a:r>
              <a:rPr lang="it-IT" sz="16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Trattamento </a:t>
            </a:r>
            <a:r>
              <a:rPr lang="it-IT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integrato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con </a:t>
            </a:r>
            <a:r>
              <a:rPr lang="it-IT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sostegno </a:t>
            </a:r>
            <a:r>
              <a:rPr lang="it-IT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psico-socio-educativo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degli operatori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drop-in, che</a:t>
            </a:r>
          </a:p>
          <a:p>
            <a:pPr marL="0" indent="0">
              <a:spcBef>
                <a:spcPts val="0"/>
              </a:spcBef>
              <a:buClr>
                <a:srgbClr val="996633"/>
              </a:buClr>
              <a:buSzPct val="45000"/>
              <a:buNone/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danno risposta 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 bisogni primari (doccia, pasto, riposo,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bagagli, atelier)</a:t>
            </a:r>
          </a:p>
          <a:p>
            <a:pPr>
              <a:buClr>
                <a:srgbClr val="996633"/>
              </a:buClr>
              <a:buSzPct val="45000"/>
            </a:pPr>
            <a:r>
              <a:rPr lang="it-IT" sz="1600" b="1" i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Mediazione </a:t>
            </a:r>
            <a:r>
              <a:rPr lang="it-IT" sz="16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culturale</a:t>
            </a:r>
            <a:r>
              <a:rPr lang="it-IT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amb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 fuori esso con lavoro di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outreach</a:t>
            </a:r>
            <a:endParaRPr lang="it-IT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07919" y="5250251"/>
            <a:ext cx="1984081" cy="160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06351" cy="7816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819" y="40761"/>
            <a:ext cx="5627096" cy="1537316"/>
          </a:xfrm>
          <a:prstGeom prst="rect">
            <a:avLst/>
          </a:prstGeom>
        </p:spPr>
      </p:pic>
      <p:sp>
        <p:nvSpPr>
          <p:cNvPr id="8" name="Freccia angolare in su 7"/>
          <p:cNvSpPr/>
          <p:nvPr/>
        </p:nvSpPr>
        <p:spPr>
          <a:xfrm>
            <a:off x="11580154" y="1690977"/>
            <a:ext cx="374072" cy="815030"/>
          </a:xfrm>
          <a:prstGeom prst="bentUpArrow">
            <a:avLst/>
          </a:prstGeom>
          <a:solidFill>
            <a:srgbClr val="EFAC03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30035" y="5996226"/>
            <a:ext cx="8993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«Ci </a:t>
            </a:r>
            <a:r>
              <a:rPr lang="it-IT" b="1" i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sono poi le culture del bere dei migranti, assai diverse fra i vari gruppi. E c’è il “bere di strada” di gruppi </a:t>
            </a:r>
            <a:r>
              <a:rPr lang="it-IT" b="1" i="1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marginali» **</a:t>
            </a:r>
          </a:p>
          <a:p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it-IT" sz="14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Klingemann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**Atti </a:t>
            </a:r>
            <a:r>
              <a:rPr lang="it-IT" sz="14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Summer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School, 2016</a:t>
            </a:r>
            <a:endParaRPr lang="it-IT" sz="14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1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80429" y="0"/>
            <a:ext cx="4887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>
                <a:solidFill>
                  <a:srgbClr val="92AA4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MAGHREB E ALCOL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23" y="3019465"/>
            <a:ext cx="9818678" cy="383853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4207" y="848013"/>
            <a:ext cx="8863780" cy="2031325"/>
          </a:xfrm>
          <a:prstGeom prst="rect">
            <a:avLst/>
          </a:prstGeom>
          <a:ln w="28575">
            <a:solidFill>
              <a:srgbClr val="EFAC0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NUOVA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POVERTA’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smtClean="0"/>
              <a:t>Marocchini (in prevalenza)</a:t>
            </a:r>
            <a:endParaRPr lang="it-I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Età media più elevata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Perdita lavoro e regolarità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Perdita risorse monetarie, abitative, sociali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Perdita relazioni monetarie (rimesse) e fiducia con la famiglia, con crisi del mandato migratorio</a:t>
            </a:r>
          </a:p>
        </p:txBody>
      </p:sp>
    </p:spTree>
    <p:extLst>
      <p:ext uri="{BB962C8B-B14F-4D97-AF65-F5344CB8AC3E}">
        <p14:creationId xmlns:p14="http://schemas.microsoft.com/office/powerpoint/2010/main" val="590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548" y="142962"/>
            <a:ext cx="7439349" cy="741941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1</a:t>
            </a:r>
            <a:endParaRPr lang="it-IT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5471" y="813743"/>
            <a:ext cx="11752697" cy="255386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IRHA*, 2010: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smtClean="0">
                <a:solidFill>
                  <a:schemeClr val="accent5">
                    <a:lumMod val="75000"/>
                  </a:schemeClr>
                </a:solidFill>
              </a:rPr>
              <a:t>«Politiche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programmi e pratiche che mirano a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ridurre 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malattie, le conseguenze sociali ed economiche dell’uso di sostanze </a:t>
            </a:r>
            <a:r>
              <a:rPr lang="it-IT" b="1" dirty="0" smtClean="0"/>
              <a:t>senza ridurre </a:t>
            </a:r>
            <a:r>
              <a:rPr lang="it-IT" b="1" dirty="0"/>
              <a:t>necessariamente il consumo di </a:t>
            </a:r>
            <a:r>
              <a:rPr lang="it-IT" b="1" dirty="0" smtClean="0"/>
              <a:t>droga</a:t>
            </a:r>
            <a:r>
              <a:rPr lang="it-IT" dirty="0"/>
              <a:t> </a:t>
            </a:r>
            <a:r>
              <a:rPr lang="it-IT" dirty="0" smtClean="0"/>
              <a:t>[…]» e </a:t>
            </a:r>
            <a:r>
              <a:rPr lang="it-IT" dirty="0"/>
              <a:t>sono </a:t>
            </a:r>
            <a:r>
              <a:rPr lang="it-IT" dirty="0" smtClean="0"/>
              <a:t>«basati </a:t>
            </a:r>
            <a:r>
              <a:rPr lang="it-IT" dirty="0"/>
              <a:t>su un forte </a:t>
            </a:r>
            <a:r>
              <a:rPr lang="it-IT" b="1" dirty="0"/>
              <a:t>impegno per la salute pubblica e i diritti </a:t>
            </a:r>
            <a:r>
              <a:rPr lang="it-IT" b="1" dirty="0" smtClean="0"/>
              <a:t>dell’uomo</a:t>
            </a:r>
            <a:r>
              <a:rPr lang="it-IT" dirty="0" smtClean="0"/>
              <a:t>»</a:t>
            </a:r>
          </a:p>
          <a:p>
            <a:pPr marL="0" indent="0" algn="ctr">
              <a:buNone/>
            </a:pPr>
            <a:r>
              <a:rPr lang="it-IT" dirty="0" smtClean="0"/>
              <a:t>E’ </a:t>
            </a:r>
            <a:r>
              <a:rPr lang="it-IT" dirty="0"/>
              <a:t>uno dei </a:t>
            </a:r>
            <a:r>
              <a:rPr lang="it-IT" b="1" dirty="0"/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4 pilastri</a:t>
            </a:r>
            <a:r>
              <a:rPr lang="it-IT" b="1" dirty="0"/>
              <a:t>” </a:t>
            </a:r>
            <a:r>
              <a:rPr lang="it-IT" dirty="0"/>
              <a:t>della politica europea sulle </a:t>
            </a:r>
            <a:r>
              <a:rPr lang="it-IT" dirty="0" smtClean="0"/>
              <a:t>droghe</a:t>
            </a:r>
            <a:r>
              <a:rPr lang="it-IT" dirty="0"/>
              <a:t> </a:t>
            </a:r>
            <a:r>
              <a:rPr lang="it-IT" dirty="0" smtClean="0"/>
              <a:t>complementare </a:t>
            </a:r>
            <a:r>
              <a:rPr lang="it-IT" dirty="0"/>
              <a:t>ed in continuità ad altre </a:t>
            </a:r>
            <a:r>
              <a:rPr lang="it-IT" dirty="0" smtClean="0"/>
              <a:t>strategie (prevenzione, trattamento</a:t>
            </a:r>
            <a:r>
              <a:rPr lang="it-IT" dirty="0"/>
              <a:t>, lotta al narcotraffico</a:t>
            </a:r>
            <a:r>
              <a:rPr lang="it-IT" dirty="0" smtClean="0"/>
              <a:t>)</a:t>
            </a:r>
          </a:p>
          <a:p>
            <a:pPr marL="0" indent="0" algn="r">
              <a:buNone/>
            </a:pPr>
            <a:r>
              <a:rPr lang="it-IT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it-IT" sz="1400" i="1" dirty="0" smtClean="0"/>
              <a:t> International </a:t>
            </a:r>
            <a:r>
              <a:rPr lang="it-IT" sz="1400" i="1" dirty="0" err="1" smtClean="0"/>
              <a:t>Reduction</a:t>
            </a:r>
            <a:r>
              <a:rPr lang="it-IT" sz="1400" i="1" dirty="0" smtClean="0"/>
              <a:t> Harm </a:t>
            </a:r>
            <a:r>
              <a:rPr lang="it-IT" sz="1400" i="1" dirty="0" err="1" smtClean="0"/>
              <a:t>Association</a:t>
            </a:r>
            <a:endParaRPr lang="it-IT" sz="1400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0" y="0"/>
            <a:ext cx="2724150" cy="1319349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287641" y="4038385"/>
            <a:ext cx="10730527" cy="66634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consumatori attivi </a:t>
            </a:r>
            <a:r>
              <a:rPr lang="it-IT" dirty="0" smtClean="0"/>
              <a:t>di sostanze,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le loro famiglie, le reti di prossimità </a:t>
            </a:r>
            <a:r>
              <a:rPr lang="it-IT" dirty="0" smtClean="0"/>
              <a:t>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la collettività </a:t>
            </a:r>
            <a:r>
              <a:rPr lang="it-IT" dirty="0" smtClean="0"/>
              <a:t>sociale nel suo complesso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37" y="2873785"/>
            <a:ext cx="4602879" cy="9876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11161" y="5008494"/>
            <a:ext cx="11380839" cy="166199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Limitazione dei rischi e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contenimento dei danni </a:t>
            </a:r>
            <a:r>
              <a:rPr lang="it-IT" sz="2000" b="1" dirty="0"/>
              <a:t>droga correlati non mira alla prevenzione del consumo in sé</a:t>
            </a:r>
            <a:r>
              <a:rPr lang="it-IT" sz="2000" b="1" dirty="0" smtClean="0"/>
              <a:t>.</a:t>
            </a:r>
          </a:p>
          <a:p>
            <a:pPr algn="ctr"/>
            <a:r>
              <a:rPr lang="it-IT" sz="1400" i="1" dirty="0" smtClean="0"/>
              <a:t>La </a:t>
            </a:r>
            <a:r>
              <a:rPr lang="it-IT" sz="1400" i="1" dirty="0" err="1" smtClean="0"/>
              <a:t>rdd</a:t>
            </a:r>
            <a:r>
              <a:rPr lang="it-IT" sz="1400" i="1" dirty="0" smtClean="0"/>
              <a:t> </a:t>
            </a:r>
            <a:r>
              <a:rPr lang="it-IT" sz="1400" i="1" dirty="0"/>
              <a:t>non esclude </a:t>
            </a:r>
            <a:r>
              <a:rPr lang="it-IT" sz="1400" i="1" dirty="0" smtClean="0"/>
              <a:t>il </a:t>
            </a:r>
            <a:r>
              <a:rPr lang="it-IT" sz="1400" i="1" dirty="0"/>
              <a:t>raggiungimento dell’astinenza, per cui </a:t>
            </a:r>
            <a:r>
              <a:rPr lang="it-IT" sz="1400" i="1" u="sng" dirty="0"/>
              <a:t>gli interventi orientati all'astinenza possono </a:t>
            </a:r>
            <a:r>
              <a:rPr lang="it-IT" sz="1400" i="1" u="sng" dirty="0" smtClean="0"/>
              <a:t>rientrare </a:t>
            </a:r>
            <a:r>
              <a:rPr lang="it-IT" sz="1400" i="1" dirty="0"/>
              <a:t>nella gerarchia degli obiettivi di riduzione del </a:t>
            </a:r>
            <a:r>
              <a:rPr lang="it-IT" sz="1400" i="1" dirty="0" smtClean="0"/>
              <a:t>danno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Miglioramento delle condizioni di vita e del funzionamento sociale dei consumatori</a:t>
            </a:r>
            <a:r>
              <a:rPr lang="it-IT" sz="2000" dirty="0" smtClean="0"/>
              <a:t>*</a:t>
            </a:r>
          </a:p>
          <a:p>
            <a:pPr algn="r"/>
            <a:r>
              <a:rPr lang="it-IT" sz="1400" dirty="0"/>
              <a:t>* (</a:t>
            </a:r>
            <a:r>
              <a:rPr lang="it-IT" sz="1400" dirty="0" err="1"/>
              <a:t>Rogers</a:t>
            </a:r>
            <a:r>
              <a:rPr lang="it-IT" sz="1400" dirty="0"/>
              <a:t>, 2004</a:t>
            </a:r>
            <a:r>
              <a:rPr lang="it-IT" sz="1400" dirty="0" smtClean="0"/>
              <a:t>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7382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2492477" y="954107"/>
            <a:ext cx="9699523" cy="5903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20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Un'esperienza di trattamento ispirato alla RdD in pazienti etilisti in condizioni di marginalità sociale e sanitaria</a:t>
            </a:r>
          </a:p>
          <a:p>
            <a:pPr>
              <a:defRPr/>
            </a:pPr>
            <a:r>
              <a:rPr lang="it-IT" sz="2000" dirty="0" smtClean="0"/>
              <a:t>M</a:t>
            </a:r>
          </a:p>
          <a:p>
            <a:pPr>
              <a:defRPr/>
            </a:pPr>
            <a:r>
              <a:rPr lang="it-IT" sz="2000" dirty="0" smtClean="0"/>
              <a:t>Età media 36,8 aa</a:t>
            </a:r>
          </a:p>
          <a:p>
            <a:pPr>
              <a:defRPr/>
            </a:pPr>
            <a:r>
              <a:rPr lang="it-IT" sz="2000" dirty="0" smtClean="0"/>
              <a:t>La maggior parte SD e irregolari per recente perdita del titolo di soggiorno</a:t>
            </a:r>
          </a:p>
          <a:p>
            <a:pPr marL="0" indent="0" algn="ctr">
              <a:buNone/>
              <a:defRPr/>
            </a:pPr>
            <a:r>
              <a:rPr lang="it-IT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abuso</a:t>
            </a:r>
          </a:p>
          <a:p>
            <a:pPr>
              <a:defRPr/>
            </a:pPr>
            <a:r>
              <a:rPr lang="it-IT" sz="2000" dirty="0" smtClean="0"/>
              <a:t>Binge drinking, nelle ore della sera</a:t>
            </a:r>
          </a:p>
          <a:p>
            <a:pPr>
              <a:defRPr/>
            </a:pPr>
            <a:r>
              <a:rPr lang="it-IT" sz="2000" dirty="0" smtClean="0"/>
              <a:t>Scarsa consapevolezza</a:t>
            </a:r>
          </a:p>
          <a:p>
            <a:pPr>
              <a:defRPr/>
            </a:pPr>
            <a:r>
              <a:rPr lang="it-IT" sz="2000" dirty="0" smtClean="0"/>
              <a:t>Lontano dai pasti (bere asciutto)</a:t>
            </a:r>
          </a:p>
          <a:p>
            <a:pPr>
              <a:defRPr/>
            </a:pPr>
            <a:r>
              <a:rPr lang="it-IT" sz="2000" dirty="0" smtClean="0"/>
              <a:t>Mix di bevande e sostanze: rivotril, cannabis, crack</a:t>
            </a:r>
          </a:p>
          <a:p>
            <a:pPr>
              <a:defRPr/>
            </a:pPr>
            <a:r>
              <a:rPr lang="it-IT" sz="2000" dirty="0" smtClean="0"/>
              <a:t>Fattore spirituale (Ramadan)</a:t>
            </a:r>
          </a:p>
          <a:p>
            <a:pPr>
              <a:defRPr/>
            </a:pPr>
            <a:r>
              <a:rPr lang="it-IT" sz="2000" dirty="0" smtClean="0"/>
              <a:t>Determinante sociale</a:t>
            </a:r>
          </a:p>
          <a:p>
            <a:pPr>
              <a:defRPr/>
            </a:pPr>
            <a:r>
              <a:rPr lang="it-IT" sz="2000" dirty="0" smtClean="0"/>
              <a:t>Ruolo psicotropo consolatorio (freddo, fallimento identitario) e socializzante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053681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ALCOL &amp; MIGRAZIONE</a:t>
            </a:r>
            <a:r>
              <a:rPr lang="it-IT" dirty="0"/>
              <a:t/>
            </a:r>
            <a:br>
              <a:rPr lang="it-IT" dirty="0"/>
            </a:b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tra le patologie associate alla povertà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35" y="3402218"/>
            <a:ext cx="26463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42" y="67950"/>
            <a:ext cx="5706351" cy="7925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28" y="5248517"/>
            <a:ext cx="1981372" cy="16094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9645" y="1305930"/>
            <a:ext cx="5246542" cy="286232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Piccoli </a:t>
            </a:r>
            <a:r>
              <a:rPr lang="it-IT" sz="1600" dirty="0"/>
              <a:t>passi che possono più facilmente e repentinamente portare a una richiesta di </a:t>
            </a:r>
            <a:r>
              <a:rPr lang="it-IT" sz="1600" dirty="0" smtClean="0"/>
              <a:t>riabilitazione: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tutela</a:t>
            </a:r>
            <a:r>
              <a:rPr lang="it-IT" dirty="0" smtClean="0"/>
              <a:t> </a:t>
            </a:r>
            <a:r>
              <a:rPr lang="it-IT" dirty="0"/>
              <a:t>della loro </a:t>
            </a:r>
            <a:r>
              <a:rPr lang="it-IT" dirty="0" smtClean="0"/>
              <a:t>salute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empowerment</a:t>
            </a:r>
            <a:r>
              <a:rPr lang="it-IT" dirty="0" smtClean="0"/>
              <a:t> </a:t>
            </a:r>
            <a:r>
              <a:rPr lang="it-IT" dirty="0"/>
              <a:t>e di ripristino della </a:t>
            </a:r>
            <a:r>
              <a:rPr lang="it-IT" dirty="0" smtClean="0"/>
              <a:t>abilità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capacità </a:t>
            </a:r>
            <a:r>
              <a:rPr lang="it-IT" dirty="0"/>
              <a:t>di </a:t>
            </a:r>
            <a:r>
              <a:rPr lang="it-IT" b="1" dirty="0"/>
              <a:t>autoregolazione</a:t>
            </a:r>
            <a:r>
              <a:rPr lang="it-IT" dirty="0"/>
              <a:t> e autocontrollo dei </a:t>
            </a:r>
            <a:r>
              <a:rPr lang="it-IT" dirty="0" smtClean="0"/>
              <a:t>consumi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rielaborazione progetto migratorio</a:t>
            </a:r>
            <a:endParaRPr lang="it-IT" b="1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rinforzo alla </a:t>
            </a:r>
            <a:r>
              <a:rPr lang="it-IT" b="1" dirty="0" smtClean="0"/>
              <a:t>motivazione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s</a:t>
            </a:r>
            <a:r>
              <a:rPr lang="it-IT" b="1" dirty="0" smtClean="0"/>
              <a:t>trategie di rdd per alcol</a:t>
            </a:r>
          </a:p>
        </p:txBody>
      </p:sp>
      <p:sp>
        <p:nvSpPr>
          <p:cNvPr id="7" name="Rettangolo 6"/>
          <p:cNvSpPr/>
          <p:nvPr/>
        </p:nvSpPr>
        <p:spPr>
          <a:xfrm>
            <a:off x="5810864" y="32320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i="1" dirty="0"/>
              <a:t>HOUSING FIRST</a:t>
            </a:r>
          </a:p>
          <a:p>
            <a:pPr algn="ctr"/>
            <a:r>
              <a:rPr lang="it-IT" sz="1600" i="1" dirty="0"/>
              <a:t>Pronta Accoglienza Breve (CT La Tregua)</a:t>
            </a:r>
          </a:p>
          <a:p>
            <a:pPr algn="ctr"/>
            <a:r>
              <a:rPr lang="it-IT" sz="1600" i="1" dirty="0"/>
              <a:t>Accoglienza Invernale</a:t>
            </a:r>
            <a:endParaRPr lang="it-IT" sz="1600" i="1" dirty="0">
              <a:latin typeface="URW Bookman L" pitchFamily="1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25329" y="43390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Galea, Public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Health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Reports, 2002:</a:t>
            </a:r>
            <a:br>
              <a:rPr lang="it-IT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dirty="0"/>
              <a:t>A </a:t>
            </a:r>
            <a:r>
              <a:rPr lang="it-IT" u="sng" dirty="0"/>
              <a:t>full </a:t>
            </a:r>
            <a:r>
              <a:rPr lang="it-IT" u="sng" dirty="0" err="1"/>
              <a:t>spectrum</a:t>
            </a:r>
            <a:r>
              <a:rPr lang="it-IT" u="sng" dirty="0"/>
              <a:t> of </a:t>
            </a:r>
            <a:r>
              <a:rPr lang="it-IT" u="sng" dirty="0" err="1" smtClean="0"/>
              <a:t>interventions</a:t>
            </a:r>
            <a:r>
              <a:rPr lang="it-IT" u="sng" dirty="0" smtClean="0"/>
              <a:t>:</a:t>
            </a:r>
          </a:p>
          <a:p>
            <a:pPr marL="342900" indent="-342900">
              <a:buAutoNum type="alphaLcPeriod"/>
            </a:pPr>
            <a:r>
              <a:rPr lang="it-IT" dirty="0" smtClean="0"/>
              <a:t>to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economic</a:t>
            </a:r>
            <a:r>
              <a:rPr lang="it-IT" dirty="0"/>
              <a:t> </a:t>
            </a:r>
            <a:r>
              <a:rPr lang="it-IT" dirty="0" err="1" smtClean="0"/>
              <a:t>opportunity</a:t>
            </a:r>
            <a:endParaRPr lang="it-IT" dirty="0" smtClean="0"/>
          </a:p>
          <a:p>
            <a:pPr marL="342900" indent="-342900">
              <a:buAutoNum type="alphaLcPeriod"/>
            </a:pPr>
            <a:r>
              <a:rPr lang="it-IT" dirty="0" smtClean="0"/>
              <a:t>to </a:t>
            </a:r>
            <a:r>
              <a:rPr lang="it-IT" dirty="0" err="1" smtClean="0"/>
              <a:t>decrease</a:t>
            </a:r>
            <a:r>
              <a:rPr lang="it-IT" dirty="0" smtClean="0"/>
              <a:t> </a:t>
            </a:r>
            <a:r>
              <a:rPr lang="it-IT" dirty="0" err="1" smtClean="0"/>
              <a:t>homelessness</a:t>
            </a:r>
            <a:endParaRPr lang="it-IT" dirty="0" smtClean="0"/>
          </a:p>
          <a:p>
            <a:pPr marL="342900" indent="-342900">
              <a:buAutoNum type="alphaLcPeriod"/>
            </a:pPr>
            <a:r>
              <a:rPr lang="it-IT" dirty="0" err="1" smtClean="0"/>
              <a:t>behavioral</a:t>
            </a:r>
            <a:r>
              <a:rPr lang="it-IT" dirty="0" smtClean="0"/>
              <a:t> </a:t>
            </a:r>
            <a:r>
              <a:rPr lang="it-IT" dirty="0" err="1" smtClean="0"/>
              <a:t>interventions</a:t>
            </a:r>
            <a:endParaRPr lang="it-IT" dirty="0" smtClean="0"/>
          </a:p>
        </p:txBody>
      </p:sp>
      <p:sp>
        <p:nvSpPr>
          <p:cNvPr id="12" name="Freccia angolare in su 11"/>
          <p:cNvSpPr/>
          <p:nvPr/>
        </p:nvSpPr>
        <p:spPr>
          <a:xfrm>
            <a:off x="5810864" y="4168252"/>
            <a:ext cx="3481248" cy="1227749"/>
          </a:xfrm>
          <a:prstGeom prst="bentUpArrow">
            <a:avLst>
              <a:gd name="adj1" fmla="val 7091"/>
              <a:gd name="adj2" fmla="val 19669"/>
              <a:gd name="adj3" fmla="val 25000"/>
            </a:avLst>
          </a:prstGeom>
          <a:solidFill>
            <a:srgbClr val="EFAC03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93509" y="6087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it-IT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Drug-</a:t>
            </a:r>
            <a:r>
              <a:rPr lang="it-IT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Harm Is a </a:t>
            </a:r>
            <a:r>
              <a:rPr lang="it-IT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Right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Marlatt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Tapert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1993)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864" y="235421"/>
            <a:ext cx="6423787" cy="22639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839" y="89483"/>
            <a:ext cx="3629025" cy="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491" y="5405384"/>
            <a:ext cx="8912729" cy="88733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710813"/>
            <a:ext cx="5496232" cy="3362632"/>
          </a:xfrm>
        </p:spPr>
        <p:txBody>
          <a:bodyPr>
            <a:normAutofit/>
          </a:bodyPr>
          <a:lstStyle/>
          <a:p>
            <a:r>
              <a:rPr lang="it-IT" dirty="0"/>
              <a:t>Sobell </a:t>
            </a:r>
            <a:r>
              <a:rPr lang="it-IT" dirty="0" smtClean="0"/>
              <a:t>(1973) e </a:t>
            </a:r>
            <a:r>
              <a:rPr lang="it-IT" dirty="0" err="1" smtClean="0"/>
              <a:t>Klingmann</a:t>
            </a:r>
            <a:r>
              <a:rPr lang="it-IT" dirty="0" smtClean="0"/>
              <a:t> (2009): </a:t>
            </a:r>
            <a:r>
              <a:rPr lang="it-IT" dirty="0"/>
              <a:t>il bere </a:t>
            </a:r>
            <a:r>
              <a:rPr lang="it-IT" dirty="0" smtClean="0"/>
              <a:t>controllato.</a:t>
            </a:r>
          </a:p>
          <a:p>
            <a:r>
              <a:rPr lang="it-IT" dirty="0" err="1" smtClean="0"/>
              <a:t>Witkiewitz</a:t>
            </a:r>
            <a:r>
              <a:rPr lang="it-IT" dirty="0" smtClean="0"/>
              <a:t>, Marlatt, 2006.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Van </a:t>
            </a:r>
            <a:r>
              <a:rPr lang="it-IT" dirty="0" err="1">
                <a:solidFill>
                  <a:schemeClr val="tx1"/>
                </a:solidFill>
              </a:rPr>
              <a:t>den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Brink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smtClean="0">
                <a:solidFill>
                  <a:schemeClr val="tx1"/>
                </a:solidFill>
              </a:rPr>
              <a:t>2013:</a:t>
            </a:r>
          </a:p>
          <a:p>
            <a:pPr>
              <a:buAutoNum type="alphaLcParenBoth"/>
            </a:pPr>
            <a:r>
              <a:rPr lang="it-IT" sz="1400" dirty="0" err="1" smtClean="0">
                <a:solidFill>
                  <a:srgbClr val="000000"/>
                </a:solidFill>
              </a:rPr>
              <a:t>reduced-risk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drinking is a </a:t>
            </a:r>
            <a:r>
              <a:rPr lang="it-IT" sz="1400" dirty="0" err="1">
                <a:solidFill>
                  <a:srgbClr val="000000"/>
                </a:solidFill>
              </a:rPr>
              <a:t>viable</a:t>
            </a:r>
            <a:r>
              <a:rPr lang="it-IT" sz="1400" dirty="0">
                <a:solidFill>
                  <a:srgbClr val="000000"/>
                </a:solidFill>
              </a:rPr>
              <a:t> option for some </a:t>
            </a:r>
            <a:r>
              <a:rPr lang="it-IT" sz="1400" dirty="0" err="1">
                <a:solidFill>
                  <a:srgbClr val="000000"/>
                </a:solidFill>
              </a:rPr>
              <a:t>dependent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drinkers</a:t>
            </a:r>
            <a:endParaRPr lang="it-IT" sz="1400" dirty="0" smtClean="0">
              <a:solidFill>
                <a:srgbClr val="000000"/>
              </a:solidFill>
            </a:endParaRPr>
          </a:p>
          <a:p>
            <a:pPr>
              <a:buAutoNum type="alphaLcParenBoth"/>
            </a:pPr>
            <a:r>
              <a:rPr lang="it-IT" sz="1400" dirty="0" err="1" smtClean="0">
                <a:solidFill>
                  <a:srgbClr val="000000"/>
                </a:solidFill>
              </a:rPr>
              <a:t>abstinence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and </a:t>
            </a:r>
            <a:r>
              <a:rPr lang="it-IT" sz="1400" dirty="0" smtClean="0">
                <a:solidFill>
                  <a:srgbClr val="000000"/>
                </a:solidFill>
              </a:rPr>
              <a:t> non-</a:t>
            </a:r>
            <a:r>
              <a:rPr lang="it-IT" sz="1400" dirty="0" err="1" smtClean="0">
                <a:solidFill>
                  <a:srgbClr val="000000"/>
                </a:solidFill>
              </a:rPr>
              <a:t>abstinence</a:t>
            </a:r>
            <a:r>
              <a:rPr lang="it-IT" sz="1400" dirty="0" smtClean="0">
                <a:solidFill>
                  <a:srgbClr val="000000"/>
                </a:solidFill>
              </a:rPr>
              <a:t>-</a:t>
            </a:r>
            <a:r>
              <a:rPr lang="it-IT" sz="1400" dirty="0" err="1" smtClean="0">
                <a:solidFill>
                  <a:srgbClr val="000000"/>
                </a:solidFill>
              </a:rPr>
              <a:t>based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treatments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appear</a:t>
            </a:r>
            <a:r>
              <a:rPr lang="it-IT" sz="1400" dirty="0">
                <a:solidFill>
                  <a:srgbClr val="000000"/>
                </a:solidFill>
              </a:rPr>
              <a:t> to be </a:t>
            </a:r>
            <a:r>
              <a:rPr lang="it-IT" sz="1400" dirty="0" err="1">
                <a:solidFill>
                  <a:srgbClr val="000000"/>
                </a:solidFill>
              </a:rPr>
              <a:t>equally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effective</a:t>
            </a:r>
            <a:endParaRPr lang="it-IT" sz="1400" dirty="0">
              <a:solidFill>
                <a:srgbClr val="000000"/>
              </a:solidFill>
            </a:endParaRPr>
          </a:p>
          <a:p>
            <a:pPr>
              <a:buAutoNum type="alphaLcParenBoth"/>
            </a:pPr>
            <a:r>
              <a:rPr lang="it-IT" sz="1400" dirty="0" err="1" smtClean="0">
                <a:solidFill>
                  <a:srgbClr val="000000"/>
                </a:solidFill>
              </a:rPr>
              <a:t>allowing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patients</a:t>
            </a:r>
            <a:r>
              <a:rPr lang="it-IT" sz="1400" dirty="0">
                <a:solidFill>
                  <a:srgbClr val="000000"/>
                </a:solidFill>
              </a:rPr>
              <a:t> to </a:t>
            </a:r>
            <a:r>
              <a:rPr lang="it-IT" sz="1400" dirty="0" err="1">
                <a:solidFill>
                  <a:srgbClr val="000000"/>
                </a:solidFill>
              </a:rPr>
              <a:t>choose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their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smtClean="0">
                <a:solidFill>
                  <a:srgbClr val="000000"/>
                </a:solidFill>
              </a:rPr>
              <a:t>treatment goal </a:t>
            </a:r>
            <a:r>
              <a:rPr lang="it-IT" sz="1400" dirty="0" err="1">
                <a:solidFill>
                  <a:srgbClr val="000000"/>
                </a:solidFill>
              </a:rPr>
              <a:t>increases</a:t>
            </a:r>
            <a:r>
              <a:rPr lang="it-IT" sz="1400" dirty="0">
                <a:solidFill>
                  <a:srgbClr val="000000"/>
                </a:solidFill>
              </a:rPr>
              <a:t> the success </a:t>
            </a:r>
            <a:r>
              <a:rPr lang="it-IT" sz="1400" dirty="0" smtClean="0">
                <a:solidFill>
                  <a:srgbClr val="000000"/>
                </a:solidFill>
              </a:rPr>
              <a:t>rate</a:t>
            </a: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type="body" sz="half" idx="2"/>
          </p:nvPr>
        </p:nvSpPr>
        <p:spPr>
          <a:xfrm>
            <a:off x="5068530" y="1169518"/>
            <a:ext cx="7123470" cy="86860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000" b="1" i="1" dirty="0">
                <a:solidFill>
                  <a:schemeClr val="accent1"/>
                </a:solidFill>
              </a:rPr>
              <a:t>L</a:t>
            </a:r>
            <a:r>
              <a:rPr lang="it-IT" sz="2000" b="1" i="1" dirty="0" smtClean="0">
                <a:solidFill>
                  <a:schemeClr val="accent1"/>
                </a:solidFill>
              </a:rPr>
              <a:t>a </a:t>
            </a:r>
            <a:r>
              <a:rPr lang="it-IT" sz="2000" b="1" i="1" dirty="0">
                <a:solidFill>
                  <a:schemeClr val="accent1"/>
                </a:solidFill>
              </a:rPr>
              <a:t>cultura della riduzione del danno non è da contrapporre alla cultura </a:t>
            </a:r>
            <a:r>
              <a:rPr lang="it-IT" sz="2000" b="1" i="1" dirty="0" smtClean="0">
                <a:solidFill>
                  <a:schemeClr val="accent1"/>
                </a:solidFill>
              </a:rPr>
              <a:t>della riabilitazione. </a:t>
            </a:r>
            <a:r>
              <a:rPr lang="it-IT" sz="2000" b="1" i="1" dirty="0">
                <a:solidFill>
                  <a:schemeClr val="accent1"/>
                </a:solidFill>
              </a:rPr>
              <a:t>Non sono culture antagoniste, ma strettamente </a:t>
            </a:r>
            <a:r>
              <a:rPr lang="it-IT" sz="2000" b="1" i="1" dirty="0" smtClean="0">
                <a:solidFill>
                  <a:schemeClr val="accent1"/>
                </a:solidFill>
              </a:rPr>
              <a:t>integrate</a:t>
            </a:r>
            <a:endParaRPr lang="it-IT" sz="2000" b="1" i="1" dirty="0">
              <a:solidFill>
                <a:schemeClr val="accent1"/>
              </a:solidFill>
            </a:endParaRPr>
          </a:p>
          <a:p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45673" y="7515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BASATA SULL’E.B.M.</a:t>
            </a:r>
            <a:br>
              <a:rPr lang="it-IT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basa sulle raccomandazioni ed L.G. riconosciute, adattate al contesto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</a:t>
            </a:r>
          </a:p>
          <a:p>
            <a:pPr algn="ctr"/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RDD E ALCOL: una dibattuta questione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5191395"/>
            <a:ext cx="5958348" cy="16666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33" y="2340773"/>
            <a:ext cx="6086168" cy="4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4204" y="44244"/>
            <a:ext cx="6282813" cy="657511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it-IT" sz="2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MIGLIORAMENTO CONTINUO DELLA QUALITA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it-IT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di budget e clinico</a:t>
            </a:r>
            <a:endParaRPr lang="it-IT" sz="1800" dirty="0">
              <a:solidFill>
                <a:srgbClr val="EFA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62632" y="748560"/>
            <a:ext cx="4011121" cy="368375"/>
          </a:xfrm>
        </p:spPr>
        <p:txBody>
          <a:bodyPr/>
          <a:lstStyle/>
          <a:p>
            <a:pPr algn="ctr"/>
            <a:r>
              <a:rPr lang="it-IT" sz="1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INDICATORI</a:t>
            </a:r>
            <a:endParaRPr lang="it-IT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598" y="1159436"/>
            <a:ext cx="9719187" cy="242337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it-IT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Ambulatorio</a:t>
            </a:r>
          </a:p>
          <a:p>
            <a:pPr marL="288000" lvl="0">
              <a:spcBef>
                <a:spcPts val="600"/>
              </a:spcBef>
            </a:pPr>
            <a:r>
              <a:rPr lang="it-IT" sz="1600" b="1" dirty="0" smtClean="0"/>
              <a:t>N </a:t>
            </a:r>
            <a:r>
              <a:rPr lang="it-IT" sz="1600" b="1" dirty="0"/>
              <a:t>persone afferenti </a:t>
            </a:r>
            <a:r>
              <a:rPr lang="it-IT" sz="1600" dirty="0"/>
              <a:t>con richiesta sanitarie droghe </a:t>
            </a:r>
            <a:r>
              <a:rPr lang="it-IT" sz="1600" dirty="0" smtClean="0"/>
              <a:t>- alcool</a:t>
            </a:r>
            <a:r>
              <a:rPr lang="it-IT" sz="1600" dirty="0"/>
              <a:t> </a:t>
            </a:r>
          </a:p>
          <a:p>
            <a:pPr marL="288000" lvl="0">
              <a:spcBef>
                <a:spcPts val="600"/>
              </a:spcBef>
            </a:pPr>
            <a:r>
              <a:rPr lang="it-IT" sz="1600" b="1" dirty="0"/>
              <a:t>N di persone messe in trattamento </a:t>
            </a:r>
            <a:r>
              <a:rPr lang="it-IT" sz="1600" b="1" dirty="0" smtClean="0"/>
              <a:t>/ </a:t>
            </a:r>
            <a:r>
              <a:rPr lang="it-IT" sz="1600" b="1" dirty="0"/>
              <a:t>N di persone </a:t>
            </a:r>
            <a:r>
              <a:rPr lang="it-IT" sz="1600" b="1" dirty="0" smtClean="0"/>
              <a:t>totali</a:t>
            </a:r>
            <a:r>
              <a:rPr lang="it-IT" sz="1600" dirty="0"/>
              <a:t> </a:t>
            </a:r>
          </a:p>
          <a:p>
            <a:pPr marL="216000" lvl="0">
              <a:spcBef>
                <a:spcPts val="600"/>
              </a:spcBef>
            </a:pPr>
            <a:r>
              <a:rPr lang="it-IT" sz="1600" b="1" dirty="0"/>
              <a:t>N persone senza uso </a:t>
            </a:r>
            <a:r>
              <a:rPr lang="it-IT" sz="1600" dirty="0"/>
              <a:t>di sostanze psicotrope </a:t>
            </a:r>
          </a:p>
          <a:p>
            <a:pPr marL="216000" indent="0" algn="ctr">
              <a:spcBef>
                <a:spcPts val="600"/>
              </a:spcBef>
              <a:buNone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Drop-IN / SEI </a:t>
            </a:r>
          </a:p>
          <a:p>
            <a:pPr marL="288000">
              <a:spcBef>
                <a:spcPts val="600"/>
              </a:spcBef>
            </a:pPr>
            <a:r>
              <a:rPr lang="it-IT" sz="1600" b="1" dirty="0"/>
              <a:t>N persone afferenti</a:t>
            </a:r>
            <a:r>
              <a:rPr lang="it-IT" sz="1600" dirty="0"/>
              <a:t> </a:t>
            </a:r>
          </a:p>
          <a:p>
            <a:pPr marL="288000">
              <a:spcBef>
                <a:spcPts val="600"/>
              </a:spcBef>
            </a:pPr>
            <a:r>
              <a:rPr lang="it-IT" sz="1600" b="1" dirty="0"/>
              <a:t>N persone in carico </a:t>
            </a:r>
            <a:r>
              <a:rPr lang="it-IT" sz="1600" dirty="0"/>
              <a:t>ai servizi (SerT /Csm) </a:t>
            </a:r>
            <a:r>
              <a:rPr lang="it-IT" sz="1600" b="1" dirty="0"/>
              <a:t>/ </a:t>
            </a:r>
            <a:r>
              <a:rPr lang="it-IT" sz="1600" b="1" dirty="0" smtClean="0"/>
              <a:t>N </a:t>
            </a:r>
            <a:r>
              <a:rPr lang="it-IT" sz="1600" b="1" dirty="0"/>
              <a:t>persone </a:t>
            </a:r>
            <a:r>
              <a:rPr lang="it-IT" sz="1600" b="1" dirty="0" smtClean="0"/>
              <a:t>non conosciuti </a:t>
            </a:r>
            <a:r>
              <a:rPr lang="it-IT" sz="1600" dirty="0" smtClean="0"/>
              <a:t>dai </a:t>
            </a:r>
            <a:r>
              <a:rPr lang="it-IT" sz="1600" dirty="0"/>
              <a:t>servizi (sommerso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08016" y="3357616"/>
            <a:ext cx="3999001" cy="57626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ANNO 2015</a:t>
            </a:r>
            <a:endParaRPr lang="it-IT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78962" y="3944683"/>
            <a:ext cx="4685370" cy="20958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Drop-IN / SEI </a:t>
            </a:r>
          </a:p>
          <a:p>
            <a:r>
              <a:rPr lang="it-IT" dirty="0" smtClean="0"/>
              <a:t>N accessi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b="1" dirty="0" smtClean="0"/>
              <a:t> 379 (55,9% stranieri)</a:t>
            </a:r>
          </a:p>
          <a:p>
            <a:r>
              <a:rPr lang="it-IT" dirty="0" smtClean="0"/>
              <a:t>Sommerso</a:t>
            </a:r>
            <a:r>
              <a:rPr lang="it-IT" b="1" dirty="0"/>
              <a:t>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327 </a:t>
            </a:r>
            <a:r>
              <a:rPr lang="it-IT" dirty="0" err="1" smtClean="0"/>
              <a:t>i.c.</a:t>
            </a:r>
            <a:r>
              <a:rPr lang="it-IT" dirty="0" smtClean="0"/>
              <a:t>/52 n.n.=6,2 (</a:t>
            </a:r>
            <a:r>
              <a:rPr lang="it-IT" b="1" dirty="0" smtClean="0"/>
              <a:t>13,7%</a:t>
            </a:r>
            <a:r>
              <a:rPr lang="it-IT" dirty="0" smtClean="0"/>
              <a:t>)</a:t>
            </a:r>
          </a:p>
          <a:p>
            <a:r>
              <a:rPr lang="it-IT" dirty="0" smtClean="0"/>
              <a:t>N alcol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105 (</a:t>
            </a:r>
            <a:r>
              <a:rPr lang="it-IT" b="1" dirty="0" smtClean="0"/>
              <a:t>27,7%</a:t>
            </a:r>
            <a:r>
              <a:rPr lang="it-IT" dirty="0" smtClean="0"/>
              <a:t>) (eroina: 40,9%)</a:t>
            </a:r>
          </a:p>
          <a:p>
            <a:r>
              <a:rPr lang="it-IT" dirty="0" smtClean="0"/>
              <a:t>N SD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107 (</a:t>
            </a:r>
            <a:r>
              <a:rPr lang="it-IT" b="1" dirty="0" smtClean="0"/>
              <a:t>28,2%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004" y="0"/>
            <a:ext cx="3475995" cy="2654710"/>
          </a:xfrm>
          <a:prstGeom prst="rect">
            <a:avLst/>
          </a:prstGeom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7074257" y="3933877"/>
            <a:ext cx="4685370" cy="2757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Ambulatorio (+19,2%) </a:t>
            </a:r>
          </a:p>
          <a:p>
            <a:r>
              <a:rPr lang="it-IT" dirty="0" smtClean="0"/>
              <a:t>N accessi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b="1" dirty="0" smtClean="0"/>
              <a:t> 281 (59,6% stranieri, 65,1% Nord Africa)</a:t>
            </a:r>
          </a:p>
          <a:p>
            <a:r>
              <a:rPr lang="it-IT" dirty="0" err="1" smtClean="0"/>
              <a:t>Tx</a:t>
            </a:r>
            <a:r>
              <a:rPr lang="it-IT" dirty="0" smtClean="0"/>
              <a:t> Farmacologica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</a:t>
            </a:r>
            <a:r>
              <a:rPr lang="it-IT" b="1" dirty="0" smtClean="0"/>
              <a:t>123 (43,7%)</a:t>
            </a:r>
          </a:p>
          <a:p>
            <a:r>
              <a:rPr lang="it-IT" dirty="0" smtClean="0"/>
              <a:t>Pz in carico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it-IT" b="1" dirty="0" smtClean="0">
                <a:solidFill>
                  <a:schemeClr val="tx1"/>
                </a:solidFill>
              </a:rPr>
              <a:t>205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(73%)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27 (9%)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provvisori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/>
              <a:t>N alcol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solo (</a:t>
            </a:r>
            <a:r>
              <a:rPr lang="it-IT" b="1" dirty="0" smtClean="0"/>
              <a:t>16,7%</a:t>
            </a:r>
            <a:r>
              <a:rPr lang="it-IT" dirty="0" smtClean="0"/>
              <a:t>) mix (</a:t>
            </a:r>
            <a:r>
              <a:rPr lang="it-IT" b="1" dirty="0" smtClean="0"/>
              <a:t>28,1%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Invio ad altri </a:t>
            </a:r>
            <a:r>
              <a:rPr lang="it-IT" dirty="0" err="1" smtClean="0"/>
              <a:t>Serv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smtClean="0"/>
              <a:t> 38 (</a:t>
            </a:r>
            <a:r>
              <a:rPr lang="it-IT" b="1" dirty="0" smtClean="0"/>
              <a:t>13,5 %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Altro 5%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5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40531" y="233347"/>
            <a:ext cx="8911687" cy="664363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it-IT" sz="2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MIGLIORAMENTO CONTINUO DELLA QUALITA’</a:t>
            </a:r>
            <a:endParaRPr lang="it-IT" sz="28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3133752" y="897711"/>
            <a:ext cx="4227583" cy="1315906"/>
          </a:xfrm>
          <a:ln w="38100">
            <a:solidFill>
              <a:srgbClr val="3E827A"/>
            </a:solidFill>
          </a:ln>
        </p:spPr>
        <p:txBody>
          <a:bodyPr/>
          <a:lstStyle/>
          <a:p>
            <a:r>
              <a:rPr lang="it-IT" dirty="0" smtClean="0"/>
              <a:t>AUDIT DI VERIFICA DATI, DELL’APPROPRIATEZZA ITER PIC,</a:t>
            </a:r>
            <a:r>
              <a:rPr lang="it-IT" dirty="0">
                <a:solidFill>
                  <a:schemeClr val="tx1"/>
                </a:solidFill>
              </a:rPr>
              <a:t> STUDIO CRITICITA</a:t>
            </a:r>
            <a:r>
              <a:rPr lang="it-IT" dirty="0" smtClean="0">
                <a:solidFill>
                  <a:schemeClr val="tx1"/>
                </a:solidFill>
              </a:rPr>
              <a:t>’</a:t>
            </a:r>
            <a:r>
              <a:rPr lang="it-IT" dirty="0" smtClean="0"/>
              <a:t>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384066" y="2940811"/>
            <a:ext cx="4342893" cy="2973292"/>
          </a:xfrm>
          <a:ln w="381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FOCUS SU SPECIFICHE TEMATICHE, CON AVVIO DI: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- PERCORSI DI FORMAZIONE SPECIFICI (DONNE, MINORI, MIGRAZIONE, DRUG CHECKING)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PROGETTI EU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41" y="5005306"/>
            <a:ext cx="2982813" cy="18526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595" y="1229831"/>
            <a:ext cx="3267075" cy="1710981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>
            <a:off x="8067067" y="3701846"/>
            <a:ext cx="3999001" cy="207597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it-IT" dirty="0" smtClean="0"/>
              <a:t>EQUIPE SETTIMANALI</a:t>
            </a:r>
          </a:p>
          <a:p>
            <a:r>
              <a:rPr lang="it-IT" dirty="0" smtClean="0"/>
              <a:t>TAVOLI INTERISTITUZIONALI DI COLLABORAZIONE E PIANIFICAZIONE STRATEGIE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2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2160" y="0"/>
            <a:ext cx="5054785" cy="719781"/>
          </a:xfrm>
        </p:spPr>
        <p:txBody>
          <a:bodyPr/>
          <a:lstStyle/>
          <a:p>
            <a:pPr algn="ctr"/>
            <a:r>
              <a:rPr lang="it-IT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SFIDE E CRITICITA’</a:t>
            </a:r>
            <a:endParaRPr lang="it-IT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63393" y="1658999"/>
            <a:ext cx="3992732" cy="823404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PSICOSTIMOLANTI: CRACK</a:t>
            </a:r>
            <a:endParaRPr lang="it-I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2709" y="453091"/>
            <a:ext cx="4342893" cy="754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 </a:t>
            </a:r>
            <a:r>
              <a:rPr lang="it-IT" sz="4000" b="1" dirty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4000" b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RDD</a:t>
            </a:r>
            <a:endParaRPr lang="it-IT" sz="4000" b="1" dirty="0">
              <a:solidFill>
                <a:srgbClr val="EFA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192999" y="2080810"/>
            <a:ext cx="3999001" cy="580997"/>
          </a:xfrm>
        </p:spPr>
        <p:txBody>
          <a:bodyPr/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FINANZIAMENTI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265" y="3411696"/>
            <a:ext cx="8579251" cy="14995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 </a:t>
            </a:r>
            <a:r>
              <a:rPr lang="it-IT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accesso ai servizi </a:t>
            </a:r>
            <a:r>
              <a:rPr lang="it-IT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</a:t>
            </a:r>
            <a:endParaRPr lang="it-IT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>
              <a:buNone/>
            </a:pPr>
            <a:r>
              <a:rPr lang="it-IT" sz="28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Scarsa linearità di intervento e strategia tra sanità e </a:t>
            </a:r>
            <a:r>
              <a:rPr lang="it-IT" sz="28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</a:t>
            </a:r>
            <a:endParaRPr lang="it-IT" sz="2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967" y="2837559"/>
            <a:ext cx="2946033" cy="37255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75" y="1148969"/>
            <a:ext cx="3481118" cy="216349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31" y="4911213"/>
            <a:ext cx="7241524" cy="16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77305" y="3229897"/>
            <a:ext cx="9004284" cy="1430594"/>
          </a:xfrm>
          <a:ln w="76200">
            <a:solidFill>
              <a:srgbClr val="FFC00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“L’unica vera guarigione è la riduzione del danno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312309" y="4866966"/>
            <a:ext cx="5477551" cy="860400"/>
          </a:xfrm>
        </p:spPr>
        <p:txBody>
          <a:bodyPr/>
          <a:lstStyle/>
          <a:p>
            <a:pPr algn="r"/>
            <a:endParaRPr lang="it-IT" i="1" dirty="0" smtClean="0"/>
          </a:p>
          <a:p>
            <a:pPr algn="r"/>
            <a:r>
              <a:rPr lang="it-IT" b="1" i="1" dirty="0" smtClean="0">
                <a:solidFill>
                  <a:schemeClr val="tx1"/>
                </a:solidFill>
              </a:rPr>
              <a:t>Un operatore sociale, </a:t>
            </a:r>
            <a:r>
              <a:rPr lang="it-IT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Gianguido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4229" y="457200"/>
            <a:ext cx="2926080" cy="104864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</a:t>
            </a:r>
            <a:endParaRPr lang="it-IT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6778" y="2388940"/>
            <a:ext cx="8915400" cy="40954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 (</a:t>
            </a:r>
            <a:r>
              <a:rPr lang="it-IT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2012)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– «[…] riduzione del </a:t>
            </a:r>
            <a:r>
              <a:rPr lang="it-IT" sz="1900" dirty="0">
                <a:solidFill>
                  <a:schemeClr val="tx1"/>
                </a:solidFill>
              </a:rPr>
              <a:t>danno come un </a:t>
            </a:r>
            <a:r>
              <a:rPr lang="it-IT" sz="1900" dirty="0" smtClean="0">
                <a:solidFill>
                  <a:schemeClr val="tx1"/>
                </a:solidFill>
              </a:rPr>
              <a:t>intervento ‘di </a:t>
            </a:r>
            <a:r>
              <a:rPr lang="it-IT" sz="1900" dirty="0">
                <a:solidFill>
                  <a:schemeClr val="tx1"/>
                </a:solidFill>
              </a:rPr>
              <a:t>combinazione', costituito da un pacchetto di </a:t>
            </a:r>
            <a:r>
              <a:rPr lang="it-IT" sz="1900" dirty="0" smtClean="0">
                <a:solidFill>
                  <a:schemeClr val="tx1"/>
                </a:solidFill>
              </a:rPr>
              <a:t>azioni </a:t>
            </a:r>
            <a:r>
              <a:rPr lang="it-IT" sz="1900" b="1" dirty="0">
                <a:solidFill>
                  <a:schemeClr val="tx1"/>
                </a:solidFill>
              </a:rPr>
              <a:t>su misura </a:t>
            </a:r>
            <a:r>
              <a:rPr lang="it-IT" sz="1900" u="sng" dirty="0" smtClean="0"/>
              <a:t>sulle </a:t>
            </a:r>
            <a:r>
              <a:rPr lang="it-IT" sz="1900" u="sng" dirty="0"/>
              <a:t>necessità e caratteristiche locali (geografiche ed </a:t>
            </a:r>
            <a:r>
              <a:rPr lang="it-IT" sz="1900" u="sng" dirty="0" smtClean="0"/>
              <a:t>etnografiche)</a:t>
            </a:r>
            <a:r>
              <a:rPr lang="it-IT" sz="1900" dirty="0" smtClean="0"/>
              <a:t> </a:t>
            </a:r>
            <a:r>
              <a:rPr lang="it-IT" sz="1900" dirty="0" smtClean="0">
                <a:solidFill>
                  <a:schemeClr val="tx1"/>
                </a:solidFill>
              </a:rPr>
              <a:t>che </a:t>
            </a:r>
            <a:r>
              <a:rPr lang="it-IT" sz="1900" dirty="0">
                <a:solidFill>
                  <a:schemeClr val="tx1"/>
                </a:solidFill>
              </a:rPr>
              <a:t>danno enfasi primaria a </a:t>
            </a:r>
            <a:r>
              <a:rPr lang="it-IT" sz="1900" b="1" dirty="0">
                <a:solidFill>
                  <a:schemeClr val="tx1"/>
                </a:solidFill>
              </a:rPr>
              <a:t>ridurre i danni </a:t>
            </a:r>
            <a:r>
              <a:rPr lang="it-IT" sz="1900" dirty="0">
                <a:solidFill>
                  <a:schemeClr val="tx1"/>
                </a:solidFill>
              </a:rPr>
              <a:t>del consumo di </a:t>
            </a:r>
            <a:r>
              <a:rPr lang="it-IT" sz="1900" dirty="0" smtClean="0">
                <a:solidFill>
                  <a:schemeClr val="tx1"/>
                </a:solidFill>
              </a:rPr>
              <a:t>droga:</a:t>
            </a:r>
          </a:p>
          <a:p>
            <a:pPr algn="just"/>
            <a:r>
              <a:rPr lang="it-IT" dirty="0"/>
              <a:t>programmi di </a:t>
            </a:r>
            <a:r>
              <a:rPr lang="it-IT" dirty="0" smtClean="0"/>
              <a:t>cambio/scambio aghi </a:t>
            </a:r>
            <a:r>
              <a:rPr lang="it-IT" dirty="0"/>
              <a:t>e siringhe (NSP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d</a:t>
            </a:r>
            <a:r>
              <a:rPr lang="it-IT" dirty="0" smtClean="0"/>
              <a:t>istribuzione naloxone, educazione overdose</a:t>
            </a:r>
          </a:p>
          <a:p>
            <a:pPr algn="just"/>
            <a:r>
              <a:rPr lang="it-IT" dirty="0" err="1" smtClean="0"/>
              <a:t>opioid</a:t>
            </a:r>
            <a:r>
              <a:rPr lang="it-IT" dirty="0" smtClean="0"/>
              <a:t> </a:t>
            </a:r>
            <a:r>
              <a:rPr lang="it-IT" dirty="0" err="1" smtClean="0"/>
              <a:t>substituion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r>
              <a:rPr lang="it-IT" dirty="0" smtClean="0"/>
              <a:t> (OST) e </a:t>
            </a:r>
            <a:r>
              <a:rPr lang="it-IT" dirty="0" err="1" smtClean="0"/>
              <a:t>tp</a:t>
            </a:r>
            <a:r>
              <a:rPr lang="it-IT" dirty="0" smtClean="0"/>
              <a:t> per altri disturbi d’uso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distribuzione/offerta di condom e materiale informativo</a:t>
            </a:r>
          </a:p>
          <a:p>
            <a:pPr algn="just"/>
            <a:r>
              <a:rPr lang="it-IT" dirty="0"/>
              <a:t>test per </a:t>
            </a:r>
            <a:r>
              <a:rPr lang="it-IT" dirty="0" smtClean="0"/>
              <a:t>i principali </a:t>
            </a:r>
            <a:r>
              <a:rPr lang="it-IT" dirty="0" err="1" smtClean="0"/>
              <a:t>markers</a:t>
            </a:r>
            <a:r>
              <a:rPr lang="it-IT" dirty="0" smtClean="0"/>
              <a:t> delle </a:t>
            </a:r>
            <a:r>
              <a:rPr lang="it-IT" dirty="0"/>
              <a:t>MTS (HIV, HCV, altre epatiti, LUE) e </a:t>
            </a:r>
            <a:r>
              <a:rPr lang="it-IT" dirty="0" smtClean="0"/>
              <a:t>invio a servizi di II livello</a:t>
            </a:r>
          </a:p>
          <a:p>
            <a:pPr algn="just"/>
            <a:r>
              <a:rPr lang="it-IT" dirty="0" smtClean="0"/>
              <a:t>screening TBC (</a:t>
            </a:r>
            <a:r>
              <a:rPr lang="it-IT" dirty="0" err="1" smtClean="0"/>
              <a:t>mantoux</a:t>
            </a:r>
            <a:r>
              <a:rPr lang="it-IT" dirty="0" smtClean="0"/>
              <a:t>) e vaccinazioni</a:t>
            </a:r>
          </a:p>
          <a:p>
            <a:pPr algn="just"/>
            <a:r>
              <a:rPr lang="it-IT" dirty="0" smtClean="0"/>
              <a:t>fornitura </a:t>
            </a:r>
            <a:r>
              <a:rPr lang="it-IT" dirty="0"/>
              <a:t>di locali per il consumo di droga </a:t>
            </a:r>
            <a:r>
              <a:rPr lang="it-IT" dirty="0" smtClean="0"/>
              <a:t>(</a:t>
            </a:r>
            <a:r>
              <a:rPr lang="it-IT" i="1" dirty="0"/>
              <a:t>Drug </a:t>
            </a:r>
            <a:r>
              <a:rPr lang="it-IT" i="1" dirty="0" err="1"/>
              <a:t>Consumption</a:t>
            </a:r>
            <a:r>
              <a:rPr lang="it-IT" i="1" dirty="0"/>
              <a:t> Rooms </a:t>
            </a:r>
            <a:r>
              <a:rPr lang="it-IT" i="1" dirty="0" smtClean="0"/>
              <a:t>- DCR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interventi di rdd e trattamento disturbi da uso, nelle carceri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852" y="0"/>
            <a:ext cx="2725148" cy="15058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230" y="3259472"/>
            <a:ext cx="1896391" cy="16435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0" y="1263971"/>
            <a:ext cx="2004112" cy="22499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242" y="104502"/>
            <a:ext cx="192405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070" y="208640"/>
            <a:ext cx="7439349" cy="90206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RDD: UN NUOVO PARADIGMA</a:t>
            </a:r>
            <a:endParaRPr lang="it-IT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3387" y="1338218"/>
            <a:ext cx="10954260" cy="34237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b="1" i="1" dirty="0" smtClean="0">
                <a:solidFill>
                  <a:schemeClr val="tx1"/>
                </a:solidFill>
              </a:rPr>
              <a:t>Visione pragmatica e non ideologica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Apertura e movimento verso l’utente (</a:t>
            </a:r>
            <a:r>
              <a:rPr lang="it-IT" sz="2400" b="1" i="1" dirty="0" smtClean="0">
                <a:solidFill>
                  <a:schemeClr val="tx1"/>
                </a:solidFill>
              </a:rPr>
              <a:t>bassa soglia e outreach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</a:rPr>
              <a:t>Sospensione del giudizio </a:t>
            </a:r>
            <a:r>
              <a:rPr lang="it-IT" sz="2400" dirty="0" smtClean="0">
                <a:solidFill>
                  <a:schemeClr val="tx1"/>
                </a:solidFill>
              </a:rPr>
              <a:t>e</a:t>
            </a:r>
            <a:r>
              <a:rPr lang="it-IT" sz="2400" b="1" i="1" dirty="0" smtClean="0">
                <a:solidFill>
                  <a:schemeClr val="tx1"/>
                </a:solidFill>
              </a:rPr>
              <a:t> prossimità relazionale</a:t>
            </a:r>
          </a:p>
          <a:p>
            <a:pPr algn="just"/>
            <a:r>
              <a:rPr lang="it-IT" sz="2400" b="1" i="1" dirty="0">
                <a:solidFill>
                  <a:schemeClr val="tx1"/>
                </a:solidFill>
              </a:rPr>
              <a:t>Difesa della salute dei consumatori prioritaria </a:t>
            </a:r>
            <a:r>
              <a:rPr lang="it-IT" sz="2400" dirty="0">
                <a:solidFill>
                  <a:schemeClr val="tx1"/>
                </a:solidFill>
              </a:rPr>
              <a:t>sulla legge penale e sul mantenimento dell’ordine pubblico</a:t>
            </a:r>
            <a:endParaRPr lang="it-IT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</a:rPr>
              <a:t>Protagonismo dell’utente </a:t>
            </a:r>
            <a:r>
              <a:rPr lang="it-IT" sz="2400" i="1" dirty="0" smtClean="0">
                <a:solidFill>
                  <a:schemeClr val="tx1"/>
                </a:solidFill>
              </a:rPr>
              <a:t>(</a:t>
            </a:r>
            <a:r>
              <a:rPr lang="it-IT" sz="2400" i="1" dirty="0" err="1" smtClean="0">
                <a:solidFill>
                  <a:schemeClr val="tx1"/>
                </a:solidFill>
              </a:rPr>
              <a:t>peer-support</a:t>
            </a:r>
            <a:r>
              <a:rPr lang="it-IT" sz="2400" i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</a:rPr>
              <a:t>Lotta allo «stigma»</a:t>
            </a:r>
          </a:p>
          <a:p>
            <a:pPr algn="just"/>
            <a:r>
              <a:rPr lang="it-IT" sz="2400" b="1" i="1" dirty="0" smtClean="0">
                <a:solidFill>
                  <a:schemeClr val="tx1"/>
                </a:solidFill>
              </a:rPr>
              <a:t>Lavoro di rete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0" y="0"/>
            <a:ext cx="2724150" cy="13193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26" y="3878826"/>
            <a:ext cx="6022821" cy="29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542" y="0"/>
            <a:ext cx="1207945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2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it-IT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</a:t>
            </a:r>
            <a:r>
              <a:rPr lang="it-IT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Percorsi Diagnostici Terapeutici Assistenziali</a:t>
            </a: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689" y="4644684"/>
            <a:ext cx="9964616" cy="2213316"/>
          </a:xfrm>
        </p:spPr>
        <p:txBody>
          <a:bodyPr>
            <a:normAutofit/>
          </a:bodyPr>
          <a:lstStyle/>
          <a:p>
            <a:r>
              <a:rPr lang="it-IT" sz="3200" b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insieme alle </a:t>
            </a:r>
            <a:r>
              <a:rPr lang="it-IT" sz="3200" b="1" u="sng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Linee guida</a:t>
            </a:r>
            <a:r>
              <a:rPr lang="it-IT" sz="3200" b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strumenti del governo clinico che consentono di definire standard assistenziali e di verificare l’appropriatezza dell’assistenza </a:t>
            </a:r>
            <a:r>
              <a:rPr lang="it-IT" sz="3200" b="1" dirty="0" smtClean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erogata</a:t>
            </a:r>
          </a:p>
          <a:p>
            <a:pPr marL="0" indent="0">
              <a:buNone/>
            </a:pPr>
            <a:endParaRPr lang="it-IT" sz="2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2826" y="1"/>
            <a:ext cx="8391832" cy="2741914"/>
          </a:xfrm>
        </p:spPr>
        <p:txBody>
          <a:bodyPr>
            <a:noAutofit/>
          </a:bodyPr>
          <a:lstStyle/>
          <a:p>
            <a:pPr algn="ctr"/>
            <a:r>
              <a:rPr lang="it-IT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</a:t>
            </a:r>
            <a:br>
              <a:rPr lang="it-IT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2000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000" i="1" dirty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sequenza predefinita, articolata e coordinata di prestazioni erogate a livello ambulatoriale e/o di ricovero e/o territoriale, che prevede la partecipazione integrata di diversi specialisti e professionisti (oltre al paziente </a:t>
            </a:r>
            <a:r>
              <a:rPr lang="it-IT" sz="2000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stesso) […], </a:t>
            </a:r>
            <a:r>
              <a:rPr lang="it-IT" sz="2000" i="1" dirty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fine di realizzare la diagnosi e la terapia più adeguate per una specifica situazione </a:t>
            </a:r>
            <a:r>
              <a:rPr lang="it-IT" sz="2000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patologica».</a:t>
            </a:r>
            <a:br>
              <a:rPr lang="it-IT" sz="2000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i="1" dirty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000" i="1" dirty="0" smtClean="0">
                <a:solidFill>
                  <a:srgbClr val="EFA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</a:t>
            </a:r>
            <a:r>
              <a:rPr lang="it-IT" sz="1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Paparella</a:t>
            </a:r>
            <a:endParaRPr lang="it-IT" sz="16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0244" y="2741915"/>
            <a:ext cx="9543077" cy="3859236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Nascono dall’esigenza, di fronte alle diverse patologie non complesse e/o multiproblematiche che richiedono una presa in carico multidisciplinare, di individuare:</a:t>
            </a:r>
          </a:p>
          <a:p>
            <a:r>
              <a:rPr lang="it-IT" sz="2400" b="1" u="sng" dirty="0" smtClean="0">
                <a:solidFill>
                  <a:schemeClr val="accent5">
                    <a:lumMod val="50000"/>
                  </a:schemeClr>
                </a:solidFill>
              </a:rPr>
              <a:t>strumenti innovativi di continuità assistenziale e presa in cura integrata </a:t>
            </a:r>
            <a:r>
              <a:rPr lang="it-IT" sz="2400" dirty="0" smtClean="0">
                <a:solidFill>
                  <a:schemeClr val="tx1"/>
                </a:solidFill>
              </a:rPr>
              <a:t>sul territorio in uno</a:t>
            </a:r>
            <a:r>
              <a:rPr lang="it-IT" sz="2400" dirty="0" smtClean="0"/>
              <a:t> </a:t>
            </a:r>
            <a:r>
              <a:rPr lang="it-IT" sz="2400" b="1" u="sng" dirty="0" smtClean="0">
                <a:solidFill>
                  <a:schemeClr val="accent5">
                    <a:lumMod val="50000"/>
                  </a:schemeClr>
                </a:solidFill>
              </a:rPr>
              <a:t>specifico contesto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la </a:t>
            </a:r>
            <a:r>
              <a:rPr lang="it-IT" sz="2400" dirty="0">
                <a:solidFill>
                  <a:schemeClr val="tx1"/>
                </a:solidFill>
              </a:rPr>
              <a:t>più efficace sequenza temporale e spaziale possibile delle attività da svolgere per risolvere i problemi di Salute di una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it-IT" sz="2400" b="1" u="sng" dirty="0">
                <a:solidFill>
                  <a:schemeClr val="accent5">
                    <a:lumMod val="50000"/>
                  </a:schemeClr>
                </a:solidFill>
              </a:rPr>
              <a:t>tipologia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” di pazienti</a:t>
            </a:r>
            <a:r>
              <a:rPr lang="it-IT" sz="2400" dirty="0">
                <a:solidFill>
                  <a:schemeClr val="tx1"/>
                </a:solidFill>
              </a:rPr>
              <a:t>, sulla base delle </a:t>
            </a:r>
            <a:r>
              <a:rPr lang="it-IT" sz="2400" b="1" u="sng" dirty="0">
                <a:solidFill>
                  <a:schemeClr val="accent5">
                    <a:lumMod val="50000"/>
                  </a:schemeClr>
                </a:solidFill>
              </a:rPr>
              <a:t>conoscenze tecnico-scientifiche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e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delle </a:t>
            </a:r>
            <a:r>
              <a:rPr lang="it-IT" sz="2400" b="1" u="sng" dirty="0">
                <a:solidFill>
                  <a:schemeClr val="accent5">
                    <a:lumMod val="50000"/>
                  </a:schemeClr>
                </a:solidFill>
              </a:rPr>
              <a:t>risorse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organizzative, professionali e tecnologiche a </a:t>
            </a:r>
            <a:r>
              <a:rPr lang="it-IT" sz="2400" dirty="0" smtClean="0">
                <a:solidFill>
                  <a:schemeClr val="tx1"/>
                </a:solidFill>
              </a:rPr>
              <a:t>disposizione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672" y="0"/>
            <a:ext cx="2325328" cy="23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16224" y="467025"/>
            <a:ext cx="6735884" cy="1269018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PARADOSSO O NO</a:t>
            </a:r>
            <a:endParaRPr lang="it-IT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6217920" y="3840480"/>
            <a:ext cx="1200809" cy="84406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sz="4000" i="1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endParaRPr lang="it-IT" sz="4000" i="1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91" y="1736043"/>
            <a:ext cx="3596861" cy="2104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25" y="4684540"/>
            <a:ext cx="3750329" cy="189914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108" y="110140"/>
            <a:ext cx="2658061" cy="33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775" y="66235"/>
            <a:ext cx="11465170" cy="1059180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it-IT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CONTINUITA’ ASSISTENZIALE ED INTEGRATA</a:t>
            </a: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7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continuità assistenziale, di qualità ed appropriata</a:t>
            </a:r>
            <a:endParaRPr lang="it-IT" sz="2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16628" y="958338"/>
            <a:ext cx="3992732" cy="576262"/>
          </a:xfrm>
        </p:spPr>
        <p:txBody>
          <a:bodyPr/>
          <a:lstStyle/>
          <a:p>
            <a:pPr algn="ctr"/>
            <a:r>
              <a:rPr lang="it-IT" sz="2000" b="1" i="1" dirty="0" smtClean="0">
                <a:solidFill>
                  <a:schemeClr val="accent1"/>
                </a:solidFill>
              </a:rPr>
              <a:t>Trasversalità</a:t>
            </a:r>
            <a:endParaRPr lang="it-IT" sz="2000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846891" y="1733470"/>
            <a:ext cx="5397971" cy="1884941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it-IT" sz="1600" dirty="0" smtClean="0"/>
              <a:t>Interventi outreach in grado di intercettare e di agganciare (</a:t>
            </a:r>
            <a:r>
              <a:rPr lang="it-IT" sz="1600" u="sng" dirty="0" smtClean="0"/>
              <a:t>anticipazione cure</a:t>
            </a:r>
            <a:r>
              <a:rPr lang="it-IT" sz="1600" dirty="0" smtClean="0"/>
              <a:t>)</a:t>
            </a:r>
          </a:p>
          <a:p>
            <a:r>
              <a:rPr lang="it-IT" sz="1600" u="sng" dirty="0" smtClean="0"/>
              <a:t>Pronta accoglienza </a:t>
            </a:r>
            <a:r>
              <a:rPr lang="it-IT" sz="1600" dirty="0" smtClean="0"/>
              <a:t>dopo dimissione da PS, dopo interruzione di un percorso, nella fase di ricaduta</a:t>
            </a:r>
          </a:p>
          <a:p>
            <a:r>
              <a:rPr lang="it-IT" sz="1600" u="sng" dirty="0" smtClean="0"/>
              <a:t>Continuità assistenziale </a:t>
            </a:r>
            <a:r>
              <a:rPr lang="it-IT" sz="1600" dirty="0" smtClean="0"/>
              <a:t>a chi non ha altre possibilità di accesso e cura (immigrati, SFD, </a:t>
            </a:r>
            <a:r>
              <a:rPr lang="it-IT" sz="1600" dirty="0" err="1" smtClean="0"/>
              <a:t>pre</a:t>
            </a:r>
            <a:r>
              <a:rPr lang="it-IT" sz="1600" dirty="0" smtClean="0"/>
              <a:t>-contemplanti)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244862" y="958338"/>
            <a:ext cx="4947138" cy="576262"/>
          </a:xfrm>
        </p:spPr>
        <p:txBody>
          <a:bodyPr/>
          <a:lstStyle/>
          <a:p>
            <a:pPr algn="ctr"/>
            <a:r>
              <a:rPr lang="it-IT" sz="2000" b="1" i="1" dirty="0" smtClean="0">
                <a:solidFill>
                  <a:schemeClr val="accent1"/>
                </a:solidFill>
              </a:rPr>
              <a:t>Appropriatezza alla fase clinica</a:t>
            </a:r>
            <a:endParaRPr lang="it-IT" sz="2000" b="1" i="1" dirty="0">
              <a:solidFill>
                <a:schemeClr val="accent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610622" y="1733470"/>
            <a:ext cx="4431323" cy="4759752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rdd</a:t>
            </a:r>
            <a:r>
              <a:rPr lang="it-IT" dirty="0" smtClean="0"/>
              <a:t> è il trattamento più efficace, </a:t>
            </a:r>
            <a:r>
              <a:rPr lang="it-IT" u="sng" dirty="0" smtClean="0"/>
              <a:t>in quanto l’unico possibile </a:t>
            </a:r>
            <a:r>
              <a:rPr lang="it-IT" dirty="0" smtClean="0"/>
              <a:t>in specifiche fasi cliniche del consumatore (efficacia clinica)</a:t>
            </a:r>
          </a:p>
          <a:p>
            <a:r>
              <a:rPr lang="it-IT" u="sng" dirty="0" smtClean="0"/>
              <a:t>Riduzione dei rischi </a:t>
            </a:r>
            <a:r>
              <a:rPr lang="it-IT" dirty="0" smtClean="0"/>
              <a:t>per </a:t>
            </a:r>
            <a:r>
              <a:rPr lang="it-IT" dirty="0"/>
              <a:t>la salute della </a:t>
            </a:r>
            <a:r>
              <a:rPr lang="it-IT" dirty="0" smtClean="0"/>
              <a:t>persona </a:t>
            </a:r>
            <a:r>
              <a:rPr lang="it-IT" dirty="0"/>
              <a:t>e di anticipazione dell’offerta di </a:t>
            </a:r>
            <a:r>
              <a:rPr lang="it-IT" dirty="0" smtClean="0"/>
              <a:t>cura</a:t>
            </a:r>
            <a:r>
              <a:rPr lang="it-IT" dirty="0"/>
              <a:t> </a:t>
            </a:r>
            <a:r>
              <a:rPr lang="it-IT" dirty="0" smtClean="0"/>
              <a:t>(la persona arriva </a:t>
            </a:r>
            <a:r>
              <a:rPr lang="it-IT" dirty="0"/>
              <a:t>al trattamento in condizioni meno </a:t>
            </a:r>
            <a:r>
              <a:rPr lang="it-IT" dirty="0" smtClean="0"/>
              <a:t>complicate),</a:t>
            </a:r>
          </a:p>
          <a:p>
            <a:r>
              <a:rPr lang="it-IT" dirty="0" smtClean="0"/>
              <a:t>Accompagnamento al </a:t>
            </a:r>
            <a:r>
              <a:rPr lang="it-IT" dirty="0"/>
              <a:t>servizio di cura nel momento </a:t>
            </a:r>
            <a:r>
              <a:rPr lang="it-IT" dirty="0" smtClean="0"/>
              <a:t>ottimale (interazione </a:t>
            </a:r>
            <a:r>
              <a:rPr lang="it-IT" dirty="0"/>
              <a:t>con </a:t>
            </a:r>
            <a:r>
              <a:rPr lang="it-IT" dirty="0" smtClean="0"/>
              <a:t>i servizi </a:t>
            </a:r>
            <a:r>
              <a:rPr lang="it-IT" dirty="0"/>
              <a:t>di assistenza </a:t>
            </a:r>
            <a:r>
              <a:rPr lang="it-IT" dirty="0" smtClean="0"/>
              <a:t>più strutturata e </a:t>
            </a:r>
            <a:r>
              <a:rPr lang="it-IT" u="sng" dirty="0" smtClean="0"/>
              <a:t>diversa</a:t>
            </a:r>
            <a:r>
              <a:rPr lang="it-IT" dirty="0" smtClean="0"/>
              <a:t>)</a:t>
            </a:r>
          </a:p>
          <a:p>
            <a:r>
              <a:rPr lang="it-IT" u="sng" dirty="0" smtClean="0"/>
              <a:t>Ottimale </a:t>
            </a:r>
            <a:r>
              <a:rPr lang="it-IT" dirty="0" smtClean="0"/>
              <a:t>e più funzionale </a:t>
            </a:r>
            <a:r>
              <a:rPr lang="it-IT" u="sng" dirty="0" smtClean="0"/>
              <a:t>uso </a:t>
            </a:r>
            <a:r>
              <a:rPr lang="it-IT" u="sng" dirty="0"/>
              <a:t>delle risorse</a:t>
            </a:r>
            <a:r>
              <a:rPr lang="it-IT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3753630"/>
            <a:ext cx="6049109" cy="31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468647" y="2076024"/>
            <a:ext cx="4511088" cy="1725961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2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it-IT" sz="2200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trattamenti </a:t>
            </a:r>
            <a:r>
              <a:rPr lang="it-IT" sz="22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adattano </a:t>
            </a:r>
            <a:r>
              <a:rPr lang="it-IT" sz="2200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all’individuo e </a:t>
            </a:r>
            <a:r>
              <a:rPr lang="it-IT" sz="22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viceversa</a:t>
            </a:r>
            <a:r>
              <a:rPr lang="it-IT" sz="2200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allontanandosi dal concetto di una sola possibile ed unica guarigione, quella dell’astensione</a:t>
            </a:r>
            <a:r>
              <a:rPr lang="it-IT" sz="22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it-IT" sz="2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it-IT" sz="2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it-IT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it-IT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7468647" y="752294"/>
            <a:ext cx="4722914" cy="518448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t-IT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CENTRALITA’ DEL PAZIENTE</a:t>
            </a:r>
            <a:endParaRPr lang="it-IT" sz="2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1463040" y="4972178"/>
            <a:ext cx="6477000" cy="1885822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WHO: </a:t>
            </a:r>
            <a:r>
              <a:rPr lang="it-IT" dirty="0">
                <a:solidFill>
                  <a:schemeClr val="tx1"/>
                </a:solidFill>
              </a:rPr>
              <a:t>[…] criminalisation of </a:t>
            </a:r>
            <a:r>
              <a:rPr lang="it-IT" dirty="0" err="1">
                <a:solidFill>
                  <a:schemeClr val="tx1"/>
                </a:solidFill>
              </a:rPr>
              <a:t>drug</a:t>
            </a:r>
            <a:r>
              <a:rPr lang="it-IT" dirty="0">
                <a:solidFill>
                  <a:schemeClr val="tx1"/>
                </a:solidFill>
              </a:rPr>
              <a:t> use and stigma and </a:t>
            </a:r>
            <a:r>
              <a:rPr lang="it-IT" dirty="0" err="1">
                <a:solidFill>
                  <a:schemeClr val="tx1"/>
                </a:solidFill>
              </a:rPr>
              <a:t>discrimination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against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people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who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inject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drugs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contribute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ongoing</a:t>
            </a:r>
            <a:r>
              <a:rPr lang="it-IT" dirty="0">
                <a:solidFill>
                  <a:schemeClr val="tx1"/>
                </a:solidFill>
              </a:rPr>
              <a:t> HIV </a:t>
            </a:r>
            <a:r>
              <a:rPr lang="it-IT" dirty="0" err="1">
                <a:solidFill>
                  <a:schemeClr val="tx1"/>
                </a:solidFill>
              </a:rPr>
              <a:t>epidemics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UNODC 2013-2020:</a:t>
            </a:r>
            <a:r>
              <a:rPr lang="it-IT" dirty="0">
                <a:solidFill>
                  <a:schemeClr val="tx1"/>
                </a:solidFill>
              </a:rPr>
              <a:t> assicurare che la tutela dei diritti umani sia pienamente integrata nei dialoghi politici e nell'attuazione e realizzazione dei pertinenti programmi e progetti nel settore della droga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330" y="5028299"/>
            <a:ext cx="3805670" cy="14639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06" y="4438264"/>
            <a:ext cx="5590903" cy="68890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493" y="4439179"/>
            <a:ext cx="1853345" cy="68799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341" y="44463"/>
            <a:ext cx="5619770" cy="41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8894</TotalTime>
  <Words>1812</Words>
  <Application>Microsoft Office PowerPoint</Application>
  <PresentationFormat>Widescreen</PresentationFormat>
  <Paragraphs>200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Albany</vt:lpstr>
      <vt:lpstr>Arial</vt:lpstr>
      <vt:lpstr>Calibri</vt:lpstr>
      <vt:lpstr>Century Gothic</vt:lpstr>
      <vt:lpstr>Droid Sans Fallback</vt:lpstr>
      <vt:lpstr>Tahoma</vt:lpstr>
      <vt:lpstr>Times New Roman</vt:lpstr>
      <vt:lpstr>URW Bookman L</vt:lpstr>
      <vt:lpstr>Wingdings 3</vt:lpstr>
      <vt:lpstr>Filo</vt:lpstr>
      <vt:lpstr>Trattamenti bassa soglia e percorsi assistenziali: un paradosso? </vt:lpstr>
      <vt:lpstr>DEFINIZIONE 1</vt:lpstr>
      <vt:lpstr>INTERVENTI</vt:lpstr>
      <vt:lpstr>LA RDD: UN NUOVO PARADIGMA</vt:lpstr>
      <vt:lpstr>DEFINIZIONE 2    PDTA, Percorsi Diagnostici Terapeutici Assistenziali</vt:lpstr>
      <vt:lpstr>PDTA «Una sequenza predefinita, articolata e coordinata di prestazioni erogate a livello ambulatoriale e/o di ricovero e/o territoriale, che prevede la partecipazione integrata di diversi specialisti e professionisti (oltre al paziente stesso) […], al fine di realizzare la diagnosi e la terapia più adeguate per una specifica situazione patologica».              M. Paparella</vt:lpstr>
      <vt:lpstr>PARADOSSO O NO</vt:lpstr>
      <vt:lpstr>1. CONTINUITA’ ASSISTENZIALE ED INTEGRATA pic di continuità assistenziale, di qualità ed appropriata</vt:lpstr>
      <vt:lpstr>i trattamenti si adattano all’individuo e non viceversa, allontanandosi dal concetto di una sola possibile ed unica guarigione, quella dell’astensione.  </vt:lpstr>
      <vt:lpstr>O Consapevolezza dei rischi O Messa in atto di misure di protezione</vt:lpstr>
      <vt:lpstr>3. INTEGRAZIONE E MULTIDISCIPLINARIETA’</vt:lpstr>
      <vt:lpstr>Presentazione standard di PowerPoint</vt:lpstr>
      <vt:lpstr>4. PDTA: PRATICA BASATA SULL’E.B.M. si basa sulle raccomandazioni e L.G. riconosciute, adattate al contesto locale</vt:lpstr>
      <vt:lpstr>PDTA: PRATICA BASATA SULL’E.B.M.</vt:lpstr>
      <vt:lpstr>5. IL MIGLIORAMENTO CONTINUO DELLA QUALITA’</vt:lpstr>
      <vt:lpstr>PDTA SUI DISTURBI DA USO DI ALCOL</vt:lpstr>
      <vt:lpstr>Presentazione standard di PowerPoint</vt:lpstr>
      <vt:lpstr>AMBULATORIO BOCCONI A BASSA SOGLIA DI ACCESSO DI RE* </vt:lpstr>
      <vt:lpstr>Presentazione standard di PowerPoint</vt:lpstr>
      <vt:lpstr>Presentazione standard di PowerPoint</vt:lpstr>
      <vt:lpstr>Presentazione standard di PowerPoint</vt:lpstr>
      <vt:lpstr> </vt:lpstr>
      <vt:lpstr>4. IL MIGLIORAMENTO CONTINUO DELLA QUALITA’ monitoraggio di budget e clinico</vt:lpstr>
      <vt:lpstr>4. IL MIGLIORAMENTO CONTINUO DELLA QUALITA’</vt:lpstr>
      <vt:lpstr>SFIDE E CRITICITA’</vt:lpstr>
      <vt:lpstr>“L’unica vera guarigione è la riduzione del danno.”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Lua Na</dc:creator>
  <cp:lastModifiedBy>luana.oddi@outlook.it</cp:lastModifiedBy>
  <cp:revision>247</cp:revision>
  <dcterms:created xsi:type="dcterms:W3CDTF">2016-10-03T17:51:56Z</dcterms:created>
  <dcterms:modified xsi:type="dcterms:W3CDTF">2016-12-02T05:54:46Z</dcterms:modified>
</cp:coreProperties>
</file>