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354" r:id="rId2"/>
    <p:sldId id="349" r:id="rId3"/>
    <p:sldId id="321" r:id="rId4"/>
    <p:sldId id="355" r:id="rId5"/>
    <p:sldId id="322" r:id="rId6"/>
    <p:sldId id="323" r:id="rId7"/>
    <p:sldId id="343" r:id="rId8"/>
    <p:sldId id="324" r:id="rId9"/>
    <p:sldId id="344" r:id="rId10"/>
    <p:sldId id="325" r:id="rId11"/>
    <p:sldId id="326" r:id="rId12"/>
    <p:sldId id="327" r:id="rId13"/>
    <p:sldId id="328" r:id="rId14"/>
    <p:sldId id="330" r:id="rId15"/>
    <p:sldId id="329" r:id="rId16"/>
    <p:sldId id="337" r:id="rId17"/>
    <p:sldId id="351" r:id="rId18"/>
    <p:sldId id="338" r:id="rId19"/>
    <p:sldId id="345" r:id="rId20"/>
    <p:sldId id="336" r:id="rId21"/>
    <p:sldId id="331" r:id="rId22"/>
    <p:sldId id="332" r:id="rId23"/>
    <p:sldId id="350" r:id="rId24"/>
    <p:sldId id="362" r:id="rId25"/>
    <p:sldId id="364" r:id="rId26"/>
    <p:sldId id="359" r:id="rId27"/>
    <p:sldId id="334" r:id="rId28"/>
    <p:sldId id="333" r:id="rId29"/>
    <p:sldId id="335" r:id="rId30"/>
    <p:sldId id="360" r:id="rId31"/>
    <p:sldId id="358" r:id="rId32"/>
    <p:sldId id="352" r:id="rId33"/>
    <p:sldId id="356" r:id="rId34"/>
    <p:sldId id="304" r:id="rId35"/>
    <p:sldId id="348" r:id="rId36"/>
    <p:sldId id="365" r:id="rId37"/>
    <p:sldId id="357" r:id="rId38"/>
    <p:sldId id="342" r:id="rId39"/>
    <p:sldId id="353" r:id="rId40"/>
    <p:sldId id="339" r:id="rId41"/>
    <p:sldId id="346" r:id="rId42"/>
    <p:sldId id="347" r:id="rId43"/>
    <p:sldId id="363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B2B2B2"/>
    <a:srgbClr val="FFFFCC"/>
    <a:srgbClr val="C0C0C0"/>
    <a:srgbClr val="EAEAEA"/>
    <a:srgbClr val="777777"/>
    <a:srgbClr val="969696"/>
    <a:srgbClr val="CCFF99"/>
    <a:srgbClr val="5F5F5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>
      <p:cViewPr varScale="1">
        <p:scale>
          <a:sx n="102" d="100"/>
          <a:sy n="102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Utenti  </a:t>
            </a:r>
            <a:r>
              <a:rPr lang="it-IT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magrebini: 1999 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it-IT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magrebini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Foglio1!$A$2:$A$5</c:f>
              <c:strCache>
                <c:ptCount val="4"/>
                <c:pt idx="0">
                  <c:v>1999 - 2003</c:v>
                </c:pt>
                <c:pt idx="1">
                  <c:v>2004 - 2008</c:v>
                </c:pt>
                <c:pt idx="2">
                  <c:v>2009 - 2013</c:v>
                </c:pt>
                <c:pt idx="3">
                  <c:v>2013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14.4</c:v>
                </c:pt>
                <c:pt idx="1">
                  <c:v>22.1</c:v>
                </c:pt>
                <c:pt idx="2">
                  <c:v>35.4</c:v>
                </c:pt>
                <c:pt idx="3">
                  <c:v>43.2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italiani + altre nazionalità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Foglio1!$A$2:$A$5</c:f>
              <c:strCache>
                <c:ptCount val="4"/>
                <c:pt idx="0">
                  <c:v>1999 - 2003</c:v>
                </c:pt>
                <c:pt idx="1">
                  <c:v>2004 - 2008</c:v>
                </c:pt>
                <c:pt idx="2">
                  <c:v>2009 - 2013</c:v>
                </c:pt>
                <c:pt idx="3">
                  <c:v>2013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85.6</c:v>
                </c:pt>
                <c:pt idx="1">
                  <c:v>77.9</c:v>
                </c:pt>
                <c:pt idx="2">
                  <c:v>64.6</c:v>
                </c:pt>
                <c:pt idx="3">
                  <c:v>56.8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34875552"/>
        <c:axId val="-1234873504"/>
      </c:barChart>
      <c:catAx>
        <c:axId val="-123487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it-IT"/>
          </a:p>
        </c:txPr>
        <c:crossAx val="-1234873504"/>
        <c:crosses val="autoZero"/>
        <c:auto val="1"/>
        <c:lblAlgn val="ctr"/>
        <c:lblOffset val="100"/>
        <c:noMultiLvlLbl val="0"/>
      </c:catAx>
      <c:valAx>
        <c:axId val="-1234873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it-IT"/>
          </a:p>
        </c:txPr>
        <c:crossAx val="-1234875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400" b="1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it-IT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2013: nuovi utenti</a:t>
            </a:r>
            <a:endParaRPr lang="it-IT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350385461906948"/>
                  <c:y val="0.10866646036058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45%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magrebini</c:v>
                </c:pt>
                <c:pt idx="1">
                  <c:v>italiani</c:v>
                </c:pt>
                <c:pt idx="2">
                  <c:v>altri stranieri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43.0</c:v>
                </c:pt>
                <c:pt idx="1">
                  <c:v>45.0</c:v>
                </c:pt>
                <c:pt idx="2">
                  <c:v>12.0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800"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5887D-9607-4359-BA55-28CE243074A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81100-0E64-43F9-9FD9-E42AB00EBF1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0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81100-0E64-43F9-9FD9-E42AB00EBF1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28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2EE12-308E-49B7-A2F5-0AB55CC6640A}" type="datetimeFigureOut">
              <a:rPr lang="it-IT" smtClean="0"/>
              <a:pPr/>
              <a:t>03/11/16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F4CBE-190B-4487-9B3C-E4B1E467EEA2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hugh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026400" cy="539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539552" y="3284984"/>
            <a:ext cx="7992888" cy="2796331"/>
          </a:xfrm>
          <a:solidFill>
            <a:srgbClr val="969696">
              <a:alpha val="56863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TERAPIA AGONISTA, STRUMENTO FLESSIBILE: DALLA RIDUZIONE DEL DANNO, ALLA RIABILITAZIONE, AL MIGLIORAMENTO DELLA QUALITA’ DELLA VITA.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7584" y="623731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V Evento formativo SITD Sicilia – Acireale, 28 ottobre 2016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m3.jpg"/>
          <p:cNvPicPr>
            <a:picLocks noChangeAspect="1"/>
          </p:cNvPicPr>
          <p:nvPr/>
        </p:nvPicPr>
        <p:blipFill>
          <a:blip r:embed="rId2" cstate="print">
            <a:lum bright="61000" contrast="-75000"/>
          </a:blip>
          <a:srcRect l="12116"/>
          <a:stretch>
            <a:fillRect/>
          </a:stretch>
        </p:blipFill>
        <p:spPr>
          <a:xfrm>
            <a:off x="0" y="-1"/>
            <a:ext cx="9144000" cy="68548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un ambulatorio mobile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 flessibilità</a:t>
            </a:r>
            <a:r>
              <a:rPr lang="it-IT" dirty="0" smtClean="0"/>
              <a:t>: </a:t>
            </a:r>
            <a:r>
              <a:rPr lang="it-IT" b="1" dirty="0" smtClean="0"/>
              <a:t>possibilità di aggiungere o togliere fermate in base alle esigenze</a:t>
            </a:r>
          </a:p>
          <a:p>
            <a:r>
              <a:rPr lang="it-IT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 accessibilità</a:t>
            </a:r>
            <a:r>
              <a:rPr lang="it-IT" dirty="0" smtClean="0"/>
              <a:t>: </a:t>
            </a:r>
            <a:r>
              <a:rPr lang="it-IT" b="1" dirty="0" smtClean="0"/>
              <a:t>possibilità di utilizzare una qualsiasi delle fermate a seconda di dove si era trascorsa la notte</a:t>
            </a:r>
          </a:p>
          <a:p>
            <a:r>
              <a:rPr lang="it-IT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 compatibilità ambientale</a:t>
            </a:r>
            <a:r>
              <a:rPr lang="it-IT" dirty="0" smtClean="0"/>
              <a:t>: </a:t>
            </a:r>
            <a:r>
              <a:rPr lang="it-IT" b="1" dirty="0" smtClean="0"/>
              <a:t>divisione dell’utenza in più fermate con dissolvimento del gruppo alla ripartenza del mezzo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fermate dell’Unità Mobile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bologna-tutta-1024x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863594" cy="4922425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 descr="umpicco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836832" cy="432048"/>
          </a:xfrm>
          <a:prstGeom prst="rect">
            <a:avLst/>
          </a:prstGeom>
        </p:spPr>
      </p:pic>
      <p:pic>
        <p:nvPicPr>
          <p:cNvPr id="7" name="Immagine 6" descr="umpicco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01008"/>
            <a:ext cx="836832" cy="432048"/>
          </a:xfrm>
          <a:prstGeom prst="rect">
            <a:avLst/>
          </a:prstGeom>
        </p:spPr>
      </p:pic>
      <p:pic>
        <p:nvPicPr>
          <p:cNvPr id="8" name="Immagine 7" descr="umpicco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05064"/>
            <a:ext cx="836832" cy="432048"/>
          </a:xfrm>
          <a:prstGeom prst="rect">
            <a:avLst/>
          </a:prstGeom>
        </p:spPr>
      </p:pic>
      <p:pic>
        <p:nvPicPr>
          <p:cNvPr id="9" name="Immagine 8" descr="umpicco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229200"/>
            <a:ext cx="836832" cy="432048"/>
          </a:xfrm>
          <a:prstGeom prst="rect">
            <a:avLst/>
          </a:prstGeom>
        </p:spPr>
      </p:pic>
      <p:pic>
        <p:nvPicPr>
          <p:cNvPr id="10" name="Immagine 9" descr="umpicco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348880"/>
            <a:ext cx="836832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ontratto.jpg"/>
          <p:cNvPicPr>
            <a:picLocks noChangeAspect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contratto terapeutico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707704" y="4653136"/>
            <a:ext cx="6400800" cy="192176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Comprensibile </a:t>
            </a:r>
          </a:p>
          <a:p>
            <a:pPr algn="l"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Alla portata di tutti</a:t>
            </a:r>
          </a:p>
          <a:p>
            <a:pPr algn="l"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Condivisibile </a:t>
            </a:r>
          </a:p>
          <a:p>
            <a:pPr algn="l"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Non negoziabile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ntratto.jpg"/>
          <p:cNvPicPr>
            <a:picLocks noChangeAspect="1"/>
          </p:cNvPicPr>
          <p:nvPr/>
        </p:nvPicPr>
        <p:blipFill>
          <a:blip r:embed="rId2" cstate="print">
            <a:lum bright="60000" contrast="-68000"/>
          </a:blip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contratto terapeutico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L’assunzione del farmaco è quotidiana e supervisionata. Dopo tre giorni di assenza occorre contattare il medico per essere riammessi in trattamento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Occorre sottoporsi a visita medica almeno due volte l’anno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Non è ammessa alcuna forma di mancanza di rispetto e/o violenza nei confronti di operatori, altri utenti o cose. Non è tollerata alcuna forma di traffico di sostanze nei pressi dell’Unità Mobile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bologna4.jpg"/>
          <p:cNvPicPr>
            <a:picLocks noChangeAspect="1"/>
          </p:cNvPicPr>
          <p:nvPr/>
        </p:nvPicPr>
        <p:blipFill>
          <a:blip r:embed="rId2" cstate="print">
            <a:lum bright="52000" contrast="-65000"/>
          </a:blip>
          <a:srcRect l="5287" r="5273"/>
          <a:stretch>
            <a:fillRect/>
          </a:stretch>
        </p:blipFill>
        <p:spPr>
          <a:xfrm>
            <a:off x="0" y="-1014"/>
            <a:ext cx="9144000" cy="685901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Modalità di accesso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355976" y="908720"/>
            <a:ext cx="432048" cy="6480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162880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Mediata dall’Unità di Strada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 descr="unità-di-strada4-400x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348880"/>
            <a:ext cx="2664296" cy="19449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683568" y="2420888"/>
            <a:ext cx="9361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Drop-in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3568" y="3861048"/>
            <a:ext cx="15121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 smtClean="0"/>
              <a:t>Centro diurno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948264" y="2420888"/>
            <a:ext cx="15121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 smtClean="0"/>
              <a:t>Street </a:t>
            </a:r>
            <a:r>
              <a:rPr lang="it-IT" b="1" dirty="0" err="1" smtClean="0"/>
              <a:t>worker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3789040"/>
            <a:ext cx="18722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 smtClean="0"/>
              <a:t>Associazionismo</a:t>
            </a:r>
            <a:endParaRPr lang="it-IT" b="1" dirty="0"/>
          </a:p>
        </p:txBody>
      </p:sp>
      <p:sp>
        <p:nvSpPr>
          <p:cNvPr id="12" name="Freccia in giù 11"/>
          <p:cNvSpPr/>
          <p:nvPr/>
        </p:nvSpPr>
        <p:spPr>
          <a:xfrm>
            <a:off x="3419872" y="4437112"/>
            <a:ext cx="432048" cy="6480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>
            <a:off x="1763688" y="2636912"/>
            <a:ext cx="115212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2267744" y="3717032"/>
            <a:ext cx="64807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6084168" y="2708920"/>
            <a:ext cx="79208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6084168" y="3789040"/>
            <a:ext cx="93610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843808" y="5253007"/>
            <a:ext cx="16561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Lunedì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Mercoledì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Venerdì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ccia a destra 23"/>
          <p:cNvSpPr/>
          <p:nvPr/>
        </p:nvSpPr>
        <p:spPr>
          <a:xfrm>
            <a:off x="4644008" y="5589240"/>
            <a:ext cx="504056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5292080" y="5589240"/>
            <a:ext cx="309634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Inizio del trattamento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m1.jpg"/>
          <p:cNvPicPr>
            <a:picLocks noChangeAspect="1"/>
          </p:cNvPicPr>
          <p:nvPr/>
        </p:nvPicPr>
        <p:blipFill>
          <a:blip r:embed="rId2" cstate="print">
            <a:lum bright="62000"/>
          </a:blip>
          <a:srcRect l="7337" r="39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servizi offerti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Trattamento farmacologico con metadone</a:t>
            </a:r>
          </a:p>
          <a:p>
            <a:r>
              <a:rPr lang="it-IT" b="1" dirty="0" smtClean="0"/>
              <a:t>Somministrazione altre terapie regolarmente prescritte (BDZ scoraggiate)</a:t>
            </a:r>
          </a:p>
          <a:p>
            <a:r>
              <a:rPr lang="it-IT" b="1" dirty="0" smtClean="0"/>
              <a:t>Controlli dello stato di salute e medicina ambulatoriale</a:t>
            </a:r>
          </a:p>
          <a:p>
            <a:r>
              <a:rPr lang="it-IT" b="1" dirty="0" smtClean="0"/>
              <a:t>Scambio di siringhe (rapporto 1:</a:t>
            </a:r>
            <a:r>
              <a:rPr lang="it-IT" b="1" dirty="0" err="1" smtClean="0"/>
              <a:t>1</a:t>
            </a:r>
            <a:r>
              <a:rPr lang="it-IT" b="1" dirty="0" smtClean="0"/>
              <a:t> senza limite di numero)</a:t>
            </a:r>
          </a:p>
          <a:p>
            <a:r>
              <a:rPr lang="it-IT" b="1" dirty="0" smtClean="0"/>
              <a:t>Fornitura di altro materiale sterile da iniezione sterile</a:t>
            </a:r>
          </a:p>
          <a:p>
            <a:r>
              <a:rPr lang="it-IT" b="1" dirty="0" smtClean="0"/>
              <a:t>Consegna del naloxone</a:t>
            </a:r>
          </a:p>
          <a:p>
            <a:r>
              <a:rPr lang="it-IT" b="1" dirty="0" smtClean="0"/>
              <a:t>Inserimento in pronta accoglienza (pronto soccorso sociale)</a:t>
            </a:r>
          </a:p>
          <a:p>
            <a:r>
              <a:rPr lang="it-IT" b="1" dirty="0" smtClean="0"/>
              <a:t>Sostegno per il rientro al luogo di provenienza (compresi i paesi di origine per gli immigrati)</a:t>
            </a:r>
          </a:p>
          <a:p>
            <a:r>
              <a:rPr lang="it-IT" b="1" dirty="0" smtClean="0"/>
              <a:t>Accompagnamento nel passaggio al </a:t>
            </a:r>
            <a:r>
              <a:rPr lang="it-IT" b="1" dirty="0" err="1" smtClean="0"/>
              <a:t>SerT</a:t>
            </a:r>
            <a:r>
              <a:rPr lang="it-IT" b="1" dirty="0" smtClean="0"/>
              <a:t> quando clinicamente indicato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ss.jpg"/>
          <p:cNvPicPr>
            <a:picLocks noChangeAspect="1"/>
          </p:cNvPicPr>
          <p:nvPr/>
        </p:nvPicPr>
        <p:blipFill>
          <a:blip r:embed="rId2" cstate="print">
            <a:lum bright="58000" contrast="-72000"/>
          </a:blip>
          <a:srcRect r="437" b="29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Pronto Soccorso Sociale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Pronta accoglienza in Comunità Terapeutica senza analisi della motivazione ed in mancanza di un progetto individualizzato</a:t>
            </a:r>
          </a:p>
          <a:p>
            <a:r>
              <a:rPr lang="it-IT" b="1" dirty="0" smtClean="0"/>
              <a:t>Compatibile con il trattamento farmacologico (no sospensione né riduzione significativa del dosaggio)</a:t>
            </a:r>
          </a:p>
          <a:p>
            <a:r>
              <a:rPr lang="it-IT" b="1" dirty="0" smtClean="0"/>
              <a:t>25 posti l’anno</a:t>
            </a:r>
          </a:p>
          <a:p>
            <a:r>
              <a:rPr lang="it-IT" b="1" dirty="0" smtClean="0"/>
              <a:t>Durata di due mesi (prorogabile a 3)</a:t>
            </a:r>
          </a:p>
          <a:p>
            <a:r>
              <a:rPr lang="it-IT" b="1" dirty="0" smtClean="0"/>
              <a:t>Possibilità di continuare con un programma residenziale se richiesto (e in presenza di un Ente disponibile a farsi carico della retta)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tilfser_Joch_Pass.JPG"/>
          <p:cNvPicPr>
            <a:picLocks noChangeAspect="1"/>
          </p:cNvPicPr>
          <p:nvPr/>
        </p:nvPicPr>
        <p:blipFill>
          <a:blip r:embed="rId2" cstate="print">
            <a:lum bright="35000"/>
          </a:blip>
          <a:srcRect l="3034" r="114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Pronto Soccorso Sociale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134076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 Locanda)</a:t>
            </a: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logo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1125" r="11001" b="39319"/>
          <a:stretch>
            <a:fillRect/>
          </a:stretch>
        </p:blipFill>
        <p:spPr>
          <a:xfrm>
            <a:off x="2483768" y="2132856"/>
            <a:ext cx="4032448" cy="1944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ttore 2 7"/>
          <p:cNvCxnSpPr/>
          <p:nvPr/>
        </p:nvCxnSpPr>
        <p:spPr>
          <a:xfrm flipH="1">
            <a:off x="1691680" y="4149080"/>
            <a:ext cx="288032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572000" y="4149080"/>
            <a:ext cx="288032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868144" y="515719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Ritorno alla vita da strada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515719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Prosecuzione programma in CT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m4.jpg"/>
          <p:cNvPicPr>
            <a:picLocks noChangeAspect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>
          <a:xfrm>
            <a:off x="0" y="-2689"/>
            <a:ext cx="9144000" cy="686337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Obbiettivi del Programma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Ridurre il rischio di morte</a:t>
            </a:r>
          </a:p>
          <a:p>
            <a:r>
              <a:rPr lang="it-IT" b="1" dirty="0" smtClean="0"/>
              <a:t>Ridurre il rischio di malattie</a:t>
            </a:r>
          </a:p>
          <a:p>
            <a:r>
              <a:rPr lang="it-IT" b="1" dirty="0" smtClean="0"/>
              <a:t>Ridurre il rischio di carcerazione</a:t>
            </a:r>
          </a:p>
          <a:p>
            <a:r>
              <a:rPr lang="it-IT" b="1" dirty="0" smtClean="0"/>
              <a:t>Ridurre il ricorso alla pratica della prostituzione</a:t>
            </a:r>
          </a:p>
          <a:p>
            <a:r>
              <a:rPr lang="it-IT" b="1" dirty="0" smtClean="0"/>
              <a:t>Concedere una tregua alla vita da strada ed allo ‘sbattimento’</a:t>
            </a:r>
          </a:p>
          <a:p>
            <a:r>
              <a:rPr lang="it-IT" b="1" dirty="0" smtClean="0"/>
              <a:t>Appiattire la curva effetto/astinenza</a:t>
            </a:r>
          </a:p>
          <a:p>
            <a:r>
              <a:rPr lang="it-IT" b="1" dirty="0" smtClean="0"/>
              <a:t>Ridurre il numero di siringhe abbandonate</a:t>
            </a:r>
          </a:p>
          <a:p>
            <a:r>
              <a:rPr lang="it-IT" b="1" dirty="0" smtClean="0"/>
              <a:t>Aumentare la compatibilità sociale dei tossicodipendenti non residenti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rainspotting.jpg"/>
          <p:cNvPicPr>
            <a:picLocks noChangeAspect="1"/>
          </p:cNvPicPr>
          <p:nvPr/>
        </p:nvPicPr>
        <p:blipFill>
          <a:blip r:embed="rId2" cstate="print"/>
          <a:srcRect l="204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ciclo effetto / astinenza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egnaposto contenuto 6" descr="sw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96680" y="4576452"/>
            <a:ext cx="4367808" cy="2092908"/>
          </a:xfrm>
        </p:spPr>
      </p:pic>
      <p:sp>
        <p:nvSpPr>
          <p:cNvPr id="6" name="CasellaDiTesto 5"/>
          <p:cNvSpPr txBox="1"/>
          <p:nvPr/>
        </p:nvSpPr>
        <p:spPr>
          <a:xfrm>
            <a:off x="5652120" y="363631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Sbattimento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6444208" y="908720"/>
            <a:ext cx="432048" cy="26642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fat3.jpg"/>
          <p:cNvPicPr>
            <a:picLocks noChangeAspect="1"/>
          </p:cNvPicPr>
          <p:nvPr/>
        </p:nvPicPr>
        <p:blipFill>
          <a:blip r:embed="rId2" cstate="print"/>
          <a:srcRect r="110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Trattamento farmacologico in un’ottica di riduzione del danno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Trattamento farmacologico orientato alla riabilitazione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Il trattamento farmacologico costituisce l’intervento principale o l’unico intervento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 trattamento farmacologico</a:t>
                      </a:r>
                      <a:r>
                        <a:rPr lang="it-IT" baseline="0" dirty="0" smtClean="0"/>
                        <a:t> è integrato con altri interventi individualizzati e personalizzati sulla base delle esigenze e della situazione del paziente. Questi interventi, a loro volta, sono resi possibili dal trattamento farmacologico.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Il fine del trattamento non è l’astinenza, ma la riduzione dei danni individuali e di quelli collettivi.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 fine del trattamento è l’astinenza e la piena riabilitazione della persona eroinomane.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La soglia d’accesso al trattamento è bassa e non richiede una particolare motivazione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L’accesso al trattamento richiede una motivazione sufficiente a sostenere gli interventi che vengono via via proposti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orta-overdose-droga-eroina-2.jpg"/>
          <p:cNvPicPr>
            <a:picLocks noChangeAspect="1"/>
          </p:cNvPicPr>
          <p:nvPr/>
        </p:nvPicPr>
        <p:blipFill>
          <a:blip r:embed="rId2" cstate="print">
            <a:lum bright="62000" contrast="-69000"/>
          </a:blip>
          <a:srcRect t="1429" r="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Mobile di Bologna (1999 – 2013)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4041646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In 15 anni </a:t>
            </a:r>
            <a:r>
              <a:rPr lang="it-IT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nessuno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400" b="1" dirty="0" smtClean="0"/>
              <a:t>dei 1287 utenti dell’Unità Mobile </a:t>
            </a:r>
            <a:r>
              <a:rPr lang="it-IT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deceduto per overdose da eroina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2420888"/>
            <a:ext cx="5832648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L’incolumità prima di tutto</a:t>
            </a:r>
            <a:endParaRPr lang="it-I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 descr="safet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63" y="1844824"/>
            <a:ext cx="2012065" cy="2088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bologna4.jpg"/>
          <p:cNvPicPr>
            <a:picLocks noChangeAspect="1"/>
          </p:cNvPicPr>
          <p:nvPr/>
        </p:nvPicPr>
        <p:blipFill>
          <a:blip r:embed="rId2" cstate="print">
            <a:lum bright="52000" contrast="-65000"/>
          </a:blip>
          <a:srcRect l="5287" r="5273"/>
          <a:stretch>
            <a:fillRect/>
          </a:stretch>
        </p:blipFill>
        <p:spPr>
          <a:xfrm>
            <a:off x="0" y="-1014"/>
            <a:ext cx="9144000" cy="685901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Mobile di Bologna (1999 – 2013)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971600" y="1916832"/>
          <a:ext cx="7920879" cy="3672408"/>
        </p:xfrm>
        <a:graphic>
          <a:graphicData uri="http://schemas.openxmlformats.org/drawingml/2006/table">
            <a:tbl>
              <a:tblPr/>
              <a:tblGrid>
                <a:gridCol w="1368152"/>
                <a:gridCol w="1296144"/>
                <a:gridCol w="1362574"/>
                <a:gridCol w="1447836"/>
                <a:gridCol w="1352224"/>
                <a:gridCol w="1093949"/>
              </a:tblGrid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it-IT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Italiani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Esteuropei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Magrebini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Altri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Calibri"/>
                          <a:ea typeface="Calibri"/>
                          <a:cs typeface="Times New Roman"/>
                        </a:rPr>
                        <a:t>Femmine</a:t>
                      </a:r>
                      <a:endParaRPr lang="it-IT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Calibri"/>
                          <a:ea typeface="Calibri"/>
                          <a:cs typeface="Times New Roman"/>
                        </a:rPr>
                        <a:t>20% 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(153)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Calibri"/>
                          <a:ea typeface="Calibri"/>
                          <a:cs typeface="Times New Roman"/>
                        </a:rPr>
                        <a:t>24,2% 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(23)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Calibri"/>
                          <a:ea typeface="Calibri"/>
                          <a:cs typeface="Times New Roman"/>
                        </a:rPr>
                        <a:t>1,9% 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(6)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Calibri"/>
                          <a:ea typeface="Calibri"/>
                          <a:cs typeface="Times New Roman"/>
                        </a:rPr>
                        <a:t>21,9% 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(25)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2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Calibri"/>
                          <a:ea typeface="Calibri"/>
                          <a:cs typeface="Times New Roman"/>
                        </a:rPr>
                        <a:t>Maschi</a:t>
                      </a:r>
                      <a:endParaRPr lang="it-IT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Calibri"/>
                          <a:ea typeface="Calibri"/>
                          <a:cs typeface="Times New Roman"/>
                        </a:rPr>
                        <a:t>80% 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(611)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Calibri"/>
                          <a:ea typeface="Calibri"/>
                          <a:cs typeface="Times New Roman"/>
                        </a:rPr>
                        <a:t>75,8% 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(72)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Calibri"/>
                          <a:ea typeface="Calibri"/>
                          <a:cs typeface="Times New Roman"/>
                        </a:rPr>
                        <a:t>98,1% </a:t>
                      </a:r>
                      <a:endParaRPr lang="it-IT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308)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Calibri"/>
                          <a:ea typeface="Calibri"/>
                          <a:cs typeface="Times New Roman"/>
                        </a:rPr>
                        <a:t>78,1% 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(89)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P&lt;0.001</a:t>
                      </a:r>
                      <a:endParaRPr lang="it-IT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115616" y="5877272"/>
            <a:ext cx="669674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1287 persone diverse per più di 1800 prese in carico in totale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829A6009-Edit.jpg"/>
          <p:cNvPicPr>
            <a:picLocks noChangeAspect="1"/>
          </p:cNvPicPr>
          <p:nvPr/>
        </p:nvPicPr>
        <p:blipFill>
          <a:blip r:embed="rId2" cstate="print">
            <a:lum bright="61000" contrast="-36000"/>
          </a:blip>
          <a:srcRect l="7496" t="3303" r="9777" b="36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Mobile di Bologna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ico 3"/>
          <p:cNvGraphicFramePr/>
          <p:nvPr/>
        </p:nvGraphicFramePr>
        <p:xfrm>
          <a:off x="827584" y="1268760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829A6009-Edit.jpg"/>
          <p:cNvPicPr>
            <a:picLocks noChangeAspect="1"/>
          </p:cNvPicPr>
          <p:nvPr/>
        </p:nvPicPr>
        <p:blipFill>
          <a:blip r:embed="rId2" cstate="print">
            <a:lum bright="61000" contrast="-36000"/>
          </a:blip>
          <a:srcRect l="7496" t="3303" r="9777" b="36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Mobile di Bologna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afico 2"/>
          <p:cNvGraphicFramePr/>
          <p:nvPr/>
        </p:nvGraphicFramePr>
        <p:xfrm>
          <a:off x="611560" y="1412776"/>
          <a:ext cx="828092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hasing.jpg"/>
          <p:cNvPicPr>
            <a:picLocks noChangeAspect="1"/>
          </p:cNvPicPr>
          <p:nvPr/>
        </p:nvPicPr>
        <p:blipFill>
          <a:blip r:embed="rId2" cstate="print"/>
          <a:srcRect t="8001" b="17000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diffusione del </a:t>
            </a:r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chasing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53012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IMMIGRATI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3059832" y="5445224"/>
            <a:ext cx="30243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53012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ITALIANI</a:t>
            </a:r>
            <a:endParaRPr lang="it-IT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ugh hill photography.jpg"/>
          <p:cNvPicPr>
            <a:picLocks noChangeAspect="1"/>
          </p:cNvPicPr>
          <p:nvPr/>
        </p:nvPicPr>
        <p:blipFill>
          <a:blip r:embed="rId2" cstate="print"/>
          <a:srcRect l="11053" t="6747" r="7257" b="135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arriva in strada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heroinhands75.jpg"/>
          <p:cNvPicPr>
            <a:picLocks noChangeAspect="1"/>
          </p:cNvPicPr>
          <p:nvPr/>
        </p:nvPicPr>
        <p:blipFill>
          <a:blip r:embed="rId2" cstate="print"/>
          <a:srcRect l="4544" r="67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AEAEA">
              <a:alpha val="89804"/>
            </a:srgbClr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 migrazione all’eroina</a:t>
            </a:r>
            <a:endParaRPr lang="it-IT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916832"/>
            <a:ext cx="17281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ARRIVO IN</a:t>
            </a:r>
          </a:p>
          <a:p>
            <a:pPr algn="ctr"/>
            <a:r>
              <a:rPr lang="it-IT" sz="2400" b="1" dirty="0" smtClean="0"/>
              <a:t>ITALIA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51920" y="2062589"/>
            <a:ext cx="13681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SPACCIO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6256" y="2062589"/>
            <a:ext cx="13681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EROINA</a:t>
            </a:r>
            <a:endParaRPr lang="it-IT" sz="2400" b="1" dirty="0"/>
          </a:p>
        </p:txBody>
      </p:sp>
      <p:sp>
        <p:nvSpPr>
          <p:cNvPr id="6" name="Freccia a destra 5"/>
          <p:cNvSpPr/>
          <p:nvPr/>
        </p:nvSpPr>
        <p:spPr>
          <a:xfrm>
            <a:off x="2411760" y="2206605"/>
            <a:ext cx="129614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5436096" y="2206605"/>
            <a:ext cx="129614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3059832" y="2566645"/>
            <a:ext cx="0" cy="136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6084168" y="2566645"/>
            <a:ext cx="0" cy="136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555776" y="3934797"/>
            <a:ext cx="1008112" cy="461665"/>
          </a:xfrm>
          <a:prstGeom prst="rect">
            <a:avLst/>
          </a:prstGeom>
          <a:solidFill>
            <a:srgbClr val="FFCDC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3 anni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92080" y="3934797"/>
            <a:ext cx="1656184" cy="830997"/>
          </a:xfrm>
          <a:prstGeom prst="rect">
            <a:avLst/>
          </a:prstGeom>
          <a:solidFill>
            <a:srgbClr val="FFCDC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p</a:t>
            </a:r>
            <a:r>
              <a:rPr lang="it-IT" sz="2400" b="1" dirty="0" smtClean="0"/>
              <a:t>oche settimane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5445224"/>
            <a:ext cx="8352928" cy="923330"/>
          </a:xfrm>
          <a:prstGeom prst="rect">
            <a:avLst/>
          </a:prstGeom>
          <a:solidFill>
            <a:srgbClr val="C0C0C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S. </a:t>
            </a:r>
            <a:r>
              <a:rPr lang="it-IT" dirty="0" err="1"/>
              <a:t>Giancane</a:t>
            </a:r>
            <a:r>
              <a:rPr lang="it-IT" dirty="0"/>
              <a:t> </a:t>
            </a:r>
            <a:r>
              <a:rPr lang="it-IT" b="1" dirty="0">
                <a:solidFill>
                  <a:srgbClr val="C00000"/>
                </a:solidFill>
              </a:rPr>
              <a:t>Caratteristiche dei tossicodipendenti da strada immigrati</a:t>
            </a:r>
            <a:r>
              <a:rPr lang="it-IT" dirty="0"/>
              <a:t>. Comunicazione alla </a:t>
            </a:r>
            <a:r>
              <a:rPr lang="it-IT" i="1" dirty="0"/>
              <a:t>I </a:t>
            </a:r>
            <a:r>
              <a:rPr lang="it-IT" i="1" dirty="0" err="1"/>
              <a:t>Conferencia</a:t>
            </a:r>
            <a:r>
              <a:rPr lang="it-IT" i="1" dirty="0"/>
              <a:t> Latina </a:t>
            </a:r>
            <a:r>
              <a:rPr lang="it-IT" i="1" dirty="0" err="1"/>
              <a:t>sobre</a:t>
            </a:r>
            <a:r>
              <a:rPr lang="it-IT" i="1" dirty="0"/>
              <a:t> la </a:t>
            </a:r>
            <a:r>
              <a:rPr lang="it-IT" i="1" dirty="0" err="1"/>
              <a:t>reducciòn</a:t>
            </a:r>
            <a:r>
              <a:rPr lang="it-IT" i="1" dirty="0"/>
              <a:t> de </a:t>
            </a:r>
            <a:r>
              <a:rPr lang="it-IT" i="1" dirty="0" err="1"/>
              <a:t>los</a:t>
            </a:r>
            <a:r>
              <a:rPr lang="it-IT" i="1" dirty="0"/>
              <a:t> </a:t>
            </a:r>
            <a:r>
              <a:rPr lang="it-IT" i="1" dirty="0" err="1"/>
              <a:t>danos</a:t>
            </a:r>
            <a:r>
              <a:rPr lang="it-IT" i="1" dirty="0"/>
              <a:t> </a:t>
            </a:r>
            <a:r>
              <a:rPr lang="it-IT" i="1" dirty="0" err="1"/>
              <a:t>relacionados</a:t>
            </a:r>
            <a:r>
              <a:rPr lang="it-IT" i="1" dirty="0"/>
              <a:t> con </a:t>
            </a:r>
            <a:r>
              <a:rPr lang="it-IT" i="1" dirty="0" err="1"/>
              <a:t>las</a:t>
            </a:r>
            <a:r>
              <a:rPr lang="it-IT" i="1" dirty="0"/>
              <a:t> </a:t>
            </a:r>
            <a:r>
              <a:rPr lang="it-IT" i="1" dirty="0" err="1"/>
              <a:t>drogas</a:t>
            </a:r>
            <a:r>
              <a:rPr lang="it-IT" dirty="0"/>
              <a:t>. </a:t>
            </a:r>
            <a:r>
              <a:rPr lang="en-US" dirty="0"/>
              <a:t>Barcelona, 14 – 16 </a:t>
            </a:r>
            <a:r>
              <a:rPr lang="en-US" dirty="0" err="1"/>
              <a:t>novembre</a:t>
            </a:r>
            <a:r>
              <a:rPr lang="en-US" dirty="0"/>
              <a:t> 2001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paccio-droga-perugia.jpg"/>
          <p:cNvPicPr>
            <a:picLocks noChangeAspect="1"/>
          </p:cNvPicPr>
          <p:nvPr/>
        </p:nvPicPr>
        <p:blipFill>
          <a:blip r:embed="rId2" cstate="print"/>
          <a:srcRect l="8045" r="30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solo problema</a:t>
            </a:r>
            <a:endParaRPr lang="it-I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2132856"/>
            <a:ext cx="2880320" cy="707886"/>
          </a:xfrm>
          <a:prstGeom prst="rect">
            <a:avLst/>
          </a:prstGeom>
          <a:solidFill>
            <a:srgbClr val="FFFFC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Risolvere il problema con l’eroina</a:t>
            </a:r>
            <a:endParaRPr lang="it-IT" sz="2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80112" y="2132856"/>
            <a:ext cx="2880320" cy="707886"/>
          </a:xfrm>
          <a:prstGeom prst="rect">
            <a:avLst/>
          </a:prstGeom>
          <a:solidFill>
            <a:srgbClr val="FFFFC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Regolarizzare la propria posizione in Italia</a:t>
            </a:r>
            <a:endParaRPr lang="it-IT" sz="2000" b="1" dirty="0"/>
          </a:p>
        </p:txBody>
      </p:sp>
      <p:sp>
        <p:nvSpPr>
          <p:cNvPr id="6" name="Freccia curva 5"/>
          <p:cNvSpPr/>
          <p:nvPr/>
        </p:nvSpPr>
        <p:spPr>
          <a:xfrm flipV="1">
            <a:off x="1907704" y="2996952"/>
            <a:ext cx="432048" cy="1584176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Freccia curva 6"/>
          <p:cNvSpPr/>
          <p:nvPr/>
        </p:nvSpPr>
        <p:spPr>
          <a:xfrm flipH="1" flipV="1">
            <a:off x="6660232" y="2996952"/>
            <a:ext cx="432048" cy="1584176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4089266"/>
            <a:ext cx="4104456" cy="707886"/>
          </a:xfrm>
          <a:prstGeom prst="rect">
            <a:avLst/>
          </a:prstGeom>
          <a:solidFill>
            <a:srgbClr val="FFE1E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“Mettersi a posto”</a:t>
            </a:r>
            <a:endParaRPr lang="it-IT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Problematicità della cura </a:t>
            </a:r>
            <a:b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magrebini irregolari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Solo trattamento farmacologico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Trattamento farmacologico integrato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Comunità terapeutica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it-IT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Scarsa</a:t>
                      </a:r>
                      <a:r>
                        <a:rPr lang="it-IT" baseline="0" dirty="0" smtClean="0"/>
                        <a:t> disponibilità ad assumere dosaggi adeguati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 Scarsa disponibilità ad assumere la terapia per un tempo adeguato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 Frequenti abbandoni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 Ramadan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 Inefficacia del trattamento farmacologico nel ridurre il rischio di carcerazione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Impossibilità di attivare interventi di tipo sociale a causa dello status di clandestino.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Mancanza di psicoterapeuti esperti in multiculturalità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Effettuazione di un programma identico a quello degli italiani, che non tiene conto delle specificità culturali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Problemi di convivenza con gli italiani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it-IT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Impossibilità di effettuare una fase efficace di reinserimento</a:t>
                      </a:r>
                      <a:r>
                        <a:rPr lang="it-IT" baseline="0" dirty="0" smtClean="0"/>
                        <a:t> sociale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174" descr="CIRC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100191" cy="345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rrigo-Sapori_001.jpg"/>
          <p:cNvPicPr>
            <a:picLocks noChangeAspect="1"/>
          </p:cNvPicPr>
          <p:nvPr/>
        </p:nvPicPr>
        <p:blipFill>
          <a:blip r:embed="rId2" cstate="print">
            <a:lum bright="61000" contrast="-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L’esperienza dell’Unità Mobile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 descr="u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122368" cy="46829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quat.jpg"/>
          <p:cNvPicPr>
            <a:picLocks noChangeAspect="1"/>
          </p:cNvPicPr>
          <p:nvPr/>
        </p:nvPicPr>
        <p:blipFill>
          <a:blip r:embed="rId2" cstate="print"/>
          <a:srcRect l="10282" r="5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5500389"/>
            <a:ext cx="9144000" cy="1384995"/>
          </a:xfrm>
          <a:prstGeom prst="rect">
            <a:avLst/>
          </a:prstGeom>
          <a:solidFill>
            <a:srgbClr val="B2B2B2">
              <a:alpha val="56863"/>
            </a:srgbClr>
          </a:solidFill>
        </p:spPr>
        <p:txBody>
          <a:bodyPr wrap="square" lIns="252000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L’accesso degli immigrati ai servizi (e l’efficacia della    prevenzione e dei trattamenti) è condizionato dall’adeguatezza delle prestazioni alla cultura degli utenti.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unkabbestia.jpg"/>
          <p:cNvPicPr>
            <a:picLocks noChangeAspect="1"/>
          </p:cNvPicPr>
          <p:nvPr/>
        </p:nvPicPr>
        <p:blipFill>
          <a:blip r:embed="rId2" cstate="print"/>
          <a:srcRect r="206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“</a:t>
            </a:r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punkabbestia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e l’UM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Esiti del programma dell’Unità Mobile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Esiti Negativi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it-IT" b="1" dirty="0" smtClean="0"/>
          </a:p>
          <a:p>
            <a:r>
              <a:rPr lang="it-IT" b="1" dirty="0" smtClean="0"/>
              <a:t>Abbandono</a:t>
            </a:r>
          </a:p>
          <a:p>
            <a:r>
              <a:rPr lang="it-IT" b="1" dirty="0" smtClean="0"/>
              <a:t>Carcerazione</a:t>
            </a:r>
          </a:p>
          <a:p>
            <a:r>
              <a:rPr lang="it-IT" b="1" dirty="0" smtClean="0"/>
              <a:t>Decesso per patologie croniche e/o incidente</a:t>
            </a:r>
            <a:endParaRPr lang="it-IT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Esiti positivi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 smtClean="0"/>
              <a:t>Presa in carico da parte di un servizio di cura</a:t>
            </a:r>
          </a:p>
          <a:p>
            <a:r>
              <a:rPr lang="it-IT" b="1" dirty="0" smtClean="0"/>
              <a:t>Rientro al </a:t>
            </a:r>
            <a:r>
              <a:rPr lang="it-IT" b="1" dirty="0" err="1" smtClean="0"/>
              <a:t>SerT</a:t>
            </a:r>
            <a:r>
              <a:rPr lang="it-IT" b="1" dirty="0" smtClean="0"/>
              <a:t> di appartenenza</a:t>
            </a:r>
          </a:p>
          <a:p>
            <a:r>
              <a:rPr lang="it-IT" b="1" dirty="0" smtClean="0"/>
              <a:t>Rientro al paese di origine (negli stranieri)</a:t>
            </a:r>
          </a:p>
          <a:p>
            <a:r>
              <a:rPr lang="it-IT" b="1" dirty="0" smtClean="0"/>
              <a:t>Continuazione del programma residenziale in comunità terapeutica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GettyImages-467450471-569fdee23df78cafda9eb2ec.jpg"/>
          <p:cNvPicPr>
            <a:picLocks noChangeAspect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Scambio siringhe: 1999-2013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3212976"/>
            <a:ext cx="8856984" cy="1815882"/>
          </a:xfrm>
          <a:prstGeom prst="rect">
            <a:avLst/>
          </a:prstGeom>
          <a:solidFill>
            <a:srgbClr val="777777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sz="2800" b="1" dirty="0" smtClean="0">
                <a:solidFill>
                  <a:schemeClr val="bg1"/>
                </a:solidFill>
              </a:rPr>
              <a:t>Numero di siringhe scambiate 		877.842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 smtClean="0">
                <a:solidFill>
                  <a:schemeClr val="bg1"/>
                </a:solidFill>
              </a:rPr>
              <a:t> Numero di scambi effettuati 		  	   72.151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 smtClean="0">
                <a:solidFill>
                  <a:schemeClr val="bg1"/>
                </a:solidFill>
              </a:rPr>
              <a:t> Numero medio di siringhe per scambio   	       12,1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 smtClean="0">
                <a:solidFill>
                  <a:schemeClr val="bg1"/>
                </a:solidFill>
              </a:rPr>
              <a:t> Numero di siringhe consegnate 		  11.605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5" y="1047328"/>
            <a:ext cx="8096250" cy="533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8032" y="161206"/>
            <a:ext cx="7772400" cy="89153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Postulati dell’Unità Mobile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064896" cy="1440160"/>
          </a:xfrm>
          <a:solidFill>
            <a:srgbClr val="808080">
              <a:alpha val="69804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it-IT" sz="2600" b="1" dirty="0" smtClean="0">
                <a:solidFill>
                  <a:schemeClr val="bg1"/>
                </a:solidFill>
              </a:rPr>
              <a:t>L’erogazione di programmi e trattamenti commisurati </a:t>
            </a:r>
            <a:r>
              <a:rPr lang="it-IT" sz="2600" b="1" dirty="0" smtClean="0">
                <a:solidFill>
                  <a:schemeClr val="tx1"/>
                </a:solidFill>
              </a:rPr>
              <a:t>alle </a:t>
            </a:r>
            <a:r>
              <a:rPr lang="it-IT" sz="2600" b="1" dirty="0" smtClean="0">
                <a:solidFill>
                  <a:srgbClr val="FFFF00"/>
                </a:solidFill>
              </a:rPr>
              <a:t>capacità</a:t>
            </a:r>
            <a:r>
              <a:rPr lang="it-IT" sz="2600" b="1" dirty="0" smtClean="0">
                <a:solidFill>
                  <a:schemeClr val="tx1"/>
                </a:solidFill>
              </a:rPr>
              <a:t> </a:t>
            </a:r>
            <a:r>
              <a:rPr lang="it-IT" sz="2600" b="1" dirty="0" smtClean="0">
                <a:solidFill>
                  <a:schemeClr val="bg1"/>
                </a:solidFill>
              </a:rPr>
              <a:t>dell’utente ed alla sua </a:t>
            </a:r>
            <a:r>
              <a:rPr lang="it-IT" sz="2600" b="1" dirty="0" smtClean="0">
                <a:solidFill>
                  <a:srgbClr val="FFFF00"/>
                </a:solidFill>
              </a:rPr>
              <a:t>disponibilità</a:t>
            </a:r>
            <a:r>
              <a:rPr lang="it-IT" sz="2600" b="1" dirty="0" smtClean="0">
                <a:solidFill>
                  <a:schemeClr val="tx1"/>
                </a:solidFill>
              </a:rPr>
              <a:t> </a:t>
            </a:r>
            <a:r>
              <a:rPr lang="it-IT" sz="2600" b="1" dirty="0" smtClean="0">
                <a:solidFill>
                  <a:schemeClr val="bg1"/>
                </a:solidFill>
              </a:rPr>
              <a:t>favorisce una richiesta spontanea di trattamento finalizzato alla riabilitazione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um4.jpg"/>
          <p:cNvPicPr>
            <a:picLocks noChangeAspect="1"/>
          </p:cNvPicPr>
          <p:nvPr/>
        </p:nvPicPr>
        <p:blipFill>
          <a:blip r:embed="rId2" cstate="print"/>
          <a:srcRect t="8527"/>
          <a:stretch>
            <a:fillRect/>
          </a:stretch>
        </p:blipFill>
        <p:spPr>
          <a:xfrm>
            <a:off x="523875" y="908720"/>
            <a:ext cx="8096250" cy="555875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4201"/>
            <a:ext cx="7772400" cy="866527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Postulati dell’Unità Mobile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8064896" cy="1080120"/>
          </a:xfrm>
          <a:solidFill>
            <a:srgbClr val="808080">
              <a:alpha val="60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La riduzione del danno non è alternativa alla terapia</a:t>
            </a:r>
            <a:r>
              <a:rPr lang="it-IT" b="1" dirty="0" smtClean="0">
                <a:solidFill>
                  <a:schemeClr val="bg1"/>
                </a:solidFill>
              </a:rPr>
              <a:t>,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ma si integra con questa a costituire un sistema complesso che </a:t>
            </a:r>
            <a:r>
              <a:rPr lang="it-IT" b="1" dirty="0" smtClean="0">
                <a:solidFill>
                  <a:srgbClr val="FFFF00"/>
                </a:solidFill>
              </a:rPr>
              <a:t>aumenta la richiesta di cura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u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620000" cy="50673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4201"/>
            <a:ext cx="7772400" cy="866527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Postulati dell’Unità Mobile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632848" cy="1224136"/>
          </a:xfrm>
          <a:solidFill>
            <a:srgbClr val="808080">
              <a:alpha val="60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La riduzione del danno è l’unica terapia possibile in quel dato momento ed è sempre vantaggiosa rispetto alla mancata assistenza.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83.jpg"/>
          <p:cNvPicPr>
            <a:picLocks noChangeAspect="1"/>
          </p:cNvPicPr>
          <p:nvPr/>
        </p:nvPicPr>
        <p:blipFill>
          <a:blip r:embed="rId2" cstate="print"/>
          <a:srcRect l="17022" r="5780"/>
          <a:stretch>
            <a:fillRect/>
          </a:stretch>
        </p:blipFill>
        <p:spPr>
          <a:xfrm>
            <a:off x="0" y="-41601"/>
            <a:ext cx="9144000" cy="68996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9512" y="4494599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dice </a:t>
            </a:r>
          </a:p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una volta toccato 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fondo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puoi che risalire. </a:t>
            </a:r>
          </a:p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 capita </a:t>
            </a:r>
          </a:p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cominciare a scavare.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Roberto “Freak” </a:t>
            </a:r>
            <a:r>
              <a:rPr lang="it-IT" b="1" dirty="0" err="1" smtClean="0">
                <a:solidFill>
                  <a:schemeClr val="bg1"/>
                </a:solidFill>
              </a:rPr>
              <a:t>Antoni</a:t>
            </a:r>
            <a:r>
              <a:rPr lang="it-IT" b="1" dirty="0" smtClean="0">
                <a:solidFill>
                  <a:schemeClr val="bg1"/>
                </a:solidFill>
              </a:rPr>
              <a:t> – 1954-2014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Farmaco agonista: tanto più efficace quanto più viene vissuto e connotato come FARMACO</a:t>
            </a: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FARMACO</a:t>
                      </a:r>
                      <a:endParaRPr lang="it-IT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SOSTANZA </a:t>
                      </a:r>
                      <a:r>
                        <a:rPr lang="it-IT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D’ABUSO</a:t>
                      </a:r>
                      <a:endParaRPr lang="it-IT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Prescritto</a:t>
                      </a:r>
                      <a:r>
                        <a:rPr lang="it-IT" sz="2000" baseline="0" dirty="0" smtClean="0"/>
                        <a:t> da un medico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Assunta di iniziativa</a:t>
                      </a:r>
                      <a:r>
                        <a:rPr lang="it-IT" sz="2000" baseline="0" dirty="0" smtClean="0"/>
                        <a:t> dalla persona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Dosaggi fissati</a:t>
                      </a:r>
                      <a:r>
                        <a:rPr lang="it-IT" sz="2000" baseline="0" dirty="0" smtClean="0"/>
                        <a:t> (concordati) con il medico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Quantità autodeterminate, spesso molto superiori alle dosi terapeutiche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Orari di assunzione concordati con</a:t>
                      </a:r>
                      <a:r>
                        <a:rPr lang="it-IT" sz="2000" baseline="0" dirty="0" smtClean="0"/>
                        <a:t> il medico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Assunzione compulsiva in base al craving o alla difficoltà a sostenere situazioni stressanti in assenza di sostanze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Modalità di assunzione concordata con il medico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Assunzione secondo modalità individuali e vie non canoniche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Soggetto</a:t>
                      </a:r>
                      <a:r>
                        <a:rPr lang="it-IT" sz="2000" baseline="0" dirty="0" smtClean="0"/>
                        <a:t> a controllo clinico periodico e a verifica dei risultati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Assunzione</a:t>
                      </a:r>
                      <a:r>
                        <a:rPr lang="it-IT" sz="2000" baseline="0" dirty="0" smtClean="0"/>
                        <a:t> non soggetta ad alcuna verifica da parte del personale sanitario</a:t>
                      </a:r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57a3f8c565140.image.jpg"/>
          <p:cNvPicPr>
            <a:picLocks noChangeAspect="1"/>
          </p:cNvPicPr>
          <p:nvPr/>
        </p:nvPicPr>
        <p:blipFill>
          <a:blip r:embed="rId2" cstate="print"/>
          <a:srcRect l="5611" r="56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Prosecuzione del trattamento farmacologico presso il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71600" y="4700736"/>
            <a:ext cx="7200800" cy="1752600"/>
          </a:xfrm>
          <a:solidFill>
            <a:srgbClr val="5F5F5F">
              <a:alpha val="54118"/>
            </a:srgb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CCFF99"/>
                </a:solidFill>
              </a:rPr>
              <a:t>Gli utenti dell’Unità Mobile che proseguono la terapia farmacologica al </a:t>
            </a:r>
            <a:r>
              <a:rPr lang="it-IT" b="1" dirty="0" err="1" smtClean="0">
                <a:solidFill>
                  <a:srgbClr val="CCFF99"/>
                </a:solidFill>
              </a:rPr>
              <a:t>SerT</a:t>
            </a:r>
            <a:r>
              <a:rPr lang="it-IT" b="1" dirty="0" smtClean="0">
                <a:solidFill>
                  <a:srgbClr val="CCFF99"/>
                </a:solidFill>
              </a:rPr>
              <a:t> in regime di </a:t>
            </a:r>
            <a:r>
              <a:rPr lang="it-IT" b="1" smtClean="0">
                <a:solidFill>
                  <a:srgbClr val="CCFF99"/>
                </a:solidFill>
              </a:rPr>
              <a:t>affidamento mostrano </a:t>
            </a:r>
            <a:r>
              <a:rPr lang="it-IT" b="1" dirty="0" smtClean="0">
                <a:solidFill>
                  <a:srgbClr val="CCFF99"/>
                </a:solidFill>
              </a:rPr>
              <a:t>un livello elevato di capacità di gestione della terapia</a:t>
            </a:r>
            <a:endParaRPr lang="it-IT" b="1" dirty="0">
              <a:solidFill>
                <a:srgbClr val="CC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1400-visit-to-amsterdam-canals.imgcache.rev1438021140520.web.jpg"/>
          <p:cNvPicPr>
            <a:picLocks noChangeAspect="1"/>
          </p:cNvPicPr>
          <p:nvPr/>
        </p:nvPicPr>
        <p:blipFill>
          <a:blip r:embed="rId2" cstate="print">
            <a:lum bright="62000" contrast="-77000"/>
          </a:blip>
          <a:srcRect l="15714" r="1571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119675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Firenze, marzo, Conferenza Mondiale di Riduzione del Danno</a:t>
            </a:r>
            <a:endParaRPr lang="it-IT" sz="2000" b="1" dirty="0"/>
          </a:p>
        </p:txBody>
      </p:sp>
      <p:sp>
        <p:nvSpPr>
          <p:cNvPr id="6" name="Freccia in giù 5"/>
          <p:cNvSpPr/>
          <p:nvPr/>
        </p:nvSpPr>
        <p:spPr>
          <a:xfrm>
            <a:off x="4427984" y="17008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amsterdam-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420888"/>
            <a:ext cx="4176464" cy="1174106"/>
          </a:xfrm>
          <a:prstGeom prst="rect">
            <a:avLst/>
          </a:prstGeom>
        </p:spPr>
      </p:pic>
      <p:pic>
        <p:nvPicPr>
          <p:cNvPr id="8" name="Immagine 7" descr="methadone bus.jpg"/>
          <p:cNvPicPr>
            <a:picLocks noChangeAspect="1"/>
          </p:cNvPicPr>
          <p:nvPr/>
        </p:nvPicPr>
        <p:blipFill>
          <a:blip r:embed="rId4" cstate="print"/>
          <a:srcRect t="21591"/>
          <a:stretch>
            <a:fillRect/>
          </a:stretch>
        </p:blipFill>
        <p:spPr>
          <a:xfrm>
            <a:off x="1547664" y="2420888"/>
            <a:ext cx="6076950" cy="35773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Dole &amp; </a:t>
            </a:r>
            <a:r>
              <a:rPr lang="it-IT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Nyswander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1965, </a:t>
            </a:r>
            <a:b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pubblicazione su </a:t>
            </a:r>
            <a:r>
              <a:rPr lang="it-IT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JAMA*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55892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* Vincent </a:t>
            </a:r>
            <a:r>
              <a:rPr lang="en-US" sz="1400" dirty="0"/>
              <a:t>P. Dole, MD; Marie </a:t>
            </a:r>
            <a:r>
              <a:rPr lang="en-US" sz="1400" dirty="0" err="1"/>
              <a:t>Nyswander</a:t>
            </a:r>
            <a:r>
              <a:rPr lang="en-US" sz="1400" dirty="0"/>
              <a:t>, MD  A Medical Treatment for Diacetylmorphine (Heroin) Addiction A Clinical Trial With Methadone Hydrochloride, </a:t>
            </a:r>
            <a:r>
              <a:rPr lang="en-US" sz="1400" i="1" dirty="0"/>
              <a:t>JAMA, </a:t>
            </a:r>
            <a:r>
              <a:rPr lang="en-US" sz="1400" dirty="0"/>
              <a:t>1965; 193(8):646-650</a:t>
            </a:r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700809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ABSTRACT</a:t>
            </a:r>
          </a:p>
          <a:p>
            <a:pPr algn="just"/>
            <a:r>
              <a:rPr lang="it-IT" sz="2000" i="1" dirty="0" smtClean="0"/>
              <a:t>“</a:t>
            </a:r>
            <a:r>
              <a:rPr lang="it-IT" sz="2000" i="1" dirty="0"/>
              <a:t>Un gruppo di 22 pazienti, </a:t>
            </a:r>
            <a:r>
              <a:rPr lang="it-IT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precedentemente dipendenti </a:t>
            </a:r>
            <a:r>
              <a:rPr lang="it-IT" sz="2000" i="1" dirty="0"/>
              <a:t>da diacetilmorfina (eroina), sono stati </a:t>
            </a:r>
            <a:r>
              <a:rPr lang="it-IT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stabilizzati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/>
              <a:t>con metadone cloridrato, somministrato per bocca. Questa terapia sembra avere due effetti utili: (1) il sollievo dalla fame del narcotico e (2) l'induzione di una tolleranza sufficiente a bloccare gli effetti euforizzanti di una dose media di diacetilmorfina illegale. Con questo trattamento e con un </a:t>
            </a:r>
            <a:r>
              <a:rPr lang="it-IT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 integrato di riabilitazione</a:t>
            </a:r>
            <a:r>
              <a:rPr lang="it-IT" sz="2000" i="1" dirty="0"/>
              <a:t>, i pazienti hanno mostrato miglioramenti significativi: sono tornati a scuola, hanno trovato un lavoro e si sono riconciliati con le loro famiglie. I test medici e psicometrici effettuati non hanno mostrato segni di tossicità, se si esclude la costipazione. Questa terapia richiede </a:t>
            </a:r>
            <a:r>
              <a:rPr lang="it-IT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un'attenta supervisione </a:t>
            </a:r>
            <a:r>
              <a:rPr lang="it-IT" sz="2000" i="1" dirty="0"/>
              <a:t>e molti </a:t>
            </a:r>
            <a:r>
              <a:rPr lang="it-IT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sociali</a:t>
            </a:r>
            <a:r>
              <a:rPr lang="it-IT" sz="2000" i="1" dirty="0"/>
              <a:t>. A nostro parere, entrambi sono essenziali</a:t>
            </a:r>
            <a:r>
              <a:rPr lang="it-IT" sz="2000" i="1" dirty="0" smtClean="0"/>
              <a:t>”</a:t>
            </a:r>
            <a:r>
              <a:rPr lang="it-IT" sz="2000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Metadone e capacità lavorativa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2404864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I soggetti in trattamento con metadone e stabilizzati, se astinenti dall’uso di alcol e droghe illegali, sono in grado di eseguire compiti complessi</a:t>
            </a:r>
          </a:p>
          <a:p>
            <a:pPr algn="just"/>
            <a:r>
              <a:rPr lang="it-IT" sz="2000" dirty="0" smtClean="0"/>
              <a:t>La capacità lavorativa delle persone in trattamento è conservata, anche quando questi presentano effetti collaterali alla terapia: in uno studio della FDA su 1.588 in trattamento con metadone che presentavano effetti collaterali alla terapia, solo 2 (0,13%) presentavano una riduzione della capacità lavorativa.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4077072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metadone non interferisce con la capacità lavorativa, quanto piuttosto la favorisce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5517232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Review: Impaired work ability in Methadone, http://www.ehealthme.com/ds/</a:t>
            </a:r>
            <a:r>
              <a:rPr lang="it-IT" sz="1200" dirty="0" err="1" smtClean="0"/>
              <a:t>methadone+hydrochloride</a:t>
            </a:r>
            <a:r>
              <a:rPr lang="it-IT" sz="1200" dirty="0" smtClean="0"/>
              <a:t>/impaired+work+ability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Metadone, studio e lavoro intellettuale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5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 smtClean="0"/>
              <a:t>Il trattamento con metadone a dosaggi terapeutici è compatibile con  lo studio non producendo alterazioni significative né dell’attenzione né della memoria</a:t>
            </a:r>
          </a:p>
          <a:p>
            <a:pPr algn="just"/>
            <a:r>
              <a:rPr lang="it-IT" sz="2400" dirty="0" smtClean="0"/>
              <a:t>La funzione cognitiva è conservata integralmente sia con dosaggi bassi di farmaco che con dosaggi medi</a:t>
            </a:r>
          </a:p>
          <a:p>
            <a:pPr algn="just"/>
            <a:r>
              <a:rPr lang="it-IT" sz="2400" dirty="0" smtClean="0"/>
              <a:t>Nei soggetti in trattamento con metadone (ed astinenti dall’uso di eroina) il rendimento negli studi non è significativamente diverso da quello della restante popolazione studentesca.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5157192"/>
            <a:ext cx="7992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err="1" smtClean="0"/>
              <a:t>L.S.</a:t>
            </a:r>
            <a:r>
              <a:rPr lang="it-IT" sz="1400" dirty="0" smtClean="0"/>
              <a:t> </a:t>
            </a:r>
            <a:r>
              <a:rPr lang="it-IT" sz="1400" dirty="0" err="1" smtClean="0"/>
              <a:t>Yin</a:t>
            </a:r>
            <a:r>
              <a:rPr lang="it-IT" sz="1400" dirty="0" smtClean="0"/>
              <a:t>, </a:t>
            </a:r>
            <a:r>
              <a:rPr lang="it-IT" sz="1400" dirty="0" err="1" smtClean="0"/>
              <a:t>Z.A.</a:t>
            </a:r>
            <a:r>
              <a:rPr lang="it-IT" sz="1400" dirty="0" smtClean="0"/>
              <a:t> Li, </a:t>
            </a:r>
            <a:r>
              <a:rPr lang="it-IT" sz="1400" dirty="0" err="1" smtClean="0"/>
              <a:t>L.J.</a:t>
            </a:r>
            <a:r>
              <a:rPr lang="it-IT" sz="1400" dirty="0" smtClean="0"/>
              <a:t> </a:t>
            </a:r>
            <a:r>
              <a:rPr lang="it-IT" sz="1400" dirty="0" err="1" smtClean="0"/>
              <a:t>Pang</a:t>
            </a:r>
            <a:r>
              <a:rPr lang="it-IT" sz="1400" dirty="0" smtClean="0"/>
              <a:t>, </a:t>
            </a:r>
            <a:r>
              <a:rPr lang="it-IT" sz="1400" dirty="0" err="1" smtClean="0"/>
              <a:t>C.Y.</a:t>
            </a:r>
            <a:r>
              <a:rPr lang="it-IT" sz="1400" dirty="0" smtClean="0"/>
              <a:t> </a:t>
            </a:r>
            <a:r>
              <a:rPr lang="it-IT" sz="1400" dirty="0" err="1" smtClean="0"/>
              <a:t>Zhu</a:t>
            </a:r>
            <a:r>
              <a:rPr lang="it-IT" sz="1400" dirty="0" smtClean="0"/>
              <a:t>, S.M. </a:t>
            </a:r>
            <a:r>
              <a:rPr lang="it-IT" sz="1400" dirty="0" err="1" smtClean="0"/>
              <a:t>Wang</a:t>
            </a:r>
            <a:r>
              <a:rPr lang="it-IT" sz="1400" dirty="0" smtClean="0"/>
              <a:t>, L. </a:t>
            </a:r>
            <a:r>
              <a:rPr lang="it-IT" sz="1400" dirty="0" err="1" smtClean="0"/>
              <a:t>Zhang</a:t>
            </a:r>
            <a:r>
              <a:rPr lang="it-IT" sz="1400" dirty="0" smtClean="0"/>
              <a:t>, W.C. </a:t>
            </a:r>
            <a:r>
              <a:rPr lang="it-IT" sz="1400" dirty="0" err="1" smtClean="0"/>
              <a:t>Tang</a:t>
            </a:r>
            <a:r>
              <a:rPr lang="it-IT" sz="1400" dirty="0" smtClean="0"/>
              <a:t>, J. </a:t>
            </a:r>
            <a:r>
              <a:rPr lang="en-US" sz="1400" dirty="0" smtClean="0"/>
              <a:t>Dai, </a:t>
            </a:r>
            <a:r>
              <a:rPr lang="en-US" sz="1400" i="1" dirty="0" smtClean="0"/>
              <a:t>Effects of methadone maintenance treatment on working memory in male heroin </a:t>
            </a:r>
            <a:r>
              <a:rPr lang="it-IT" sz="1400" i="1" dirty="0" err="1" smtClean="0"/>
              <a:t>dependent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patients</a:t>
            </a:r>
            <a:r>
              <a:rPr lang="it-IT" sz="1400" i="1" dirty="0" smtClean="0"/>
              <a:t> (in lingua cinese), in </a:t>
            </a:r>
            <a:r>
              <a:rPr lang="it-IT" sz="1400" i="1" dirty="0" err="1" smtClean="0"/>
              <a:t>Zhonghua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Yi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Xue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Za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Zhi</a:t>
            </a:r>
            <a:r>
              <a:rPr lang="it-IT" sz="1400" i="1" dirty="0" smtClean="0"/>
              <a:t>, 2012, n. 92(7), </a:t>
            </a:r>
            <a:r>
              <a:rPr lang="it-IT" sz="1400" dirty="0" smtClean="0"/>
              <a:t>pp. 464-7.</a:t>
            </a:r>
          </a:p>
          <a:p>
            <a:pPr algn="just"/>
            <a:r>
              <a:rPr lang="it-IT" sz="1400" dirty="0" err="1" smtClean="0"/>
              <a:t>W.K.</a:t>
            </a:r>
            <a:r>
              <a:rPr lang="it-IT" sz="1400" dirty="0" smtClean="0"/>
              <a:t> Lombardo, B. Lombardo, A. </a:t>
            </a:r>
            <a:r>
              <a:rPr lang="it-IT" sz="1400" dirty="0" err="1" smtClean="0"/>
              <a:t>Goldstein</a:t>
            </a:r>
            <a:r>
              <a:rPr lang="it-IT" sz="1400" dirty="0" smtClean="0"/>
              <a:t>, </a:t>
            </a:r>
            <a:r>
              <a:rPr lang="it-IT" sz="1400" i="1" dirty="0" smtClean="0"/>
              <a:t>Cognitive </a:t>
            </a:r>
            <a:r>
              <a:rPr lang="it-IT" sz="1400" i="1" dirty="0" err="1" smtClean="0"/>
              <a:t>Functioning</a:t>
            </a:r>
            <a:r>
              <a:rPr lang="it-IT" sz="1400" i="1" dirty="0" smtClean="0"/>
              <a:t> under Moderate </a:t>
            </a:r>
            <a:r>
              <a:rPr lang="en-US" sz="1400" i="1" dirty="0" smtClean="0"/>
              <a:t>and Low Dosage Methadone maintenance, in </a:t>
            </a:r>
            <a:r>
              <a:rPr lang="en-US" sz="1400" i="1" dirty="0" err="1" smtClean="0"/>
              <a:t>Subst</a:t>
            </a:r>
            <a:r>
              <a:rPr lang="en-US" sz="1400" i="1" dirty="0" smtClean="0"/>
              <a:t> Use Misuse, 1976, n. 11(3), pp. </a:t>
            </a:r>
            <a:r>
              <a:rPr lang="it-IT" sz="1400" dirty="0" smtClean="0"/>
              <a:t>389-401.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67544" y="5598368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solo farmaco, un’unica cura</a:t>
            </a: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olo 3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UM: dalla strada alla riabilitazione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al33_LR.jpg"/>
          <p:cNvPicPr>
            <a:picLocks noChangeAspect="1"/>
          </p:cNvPicPr>
          <p:nvPr/>
        </p:nvPicPr>
        <p:blipFill>
          <a:blip r:embed="rId2" cstate="print"/>
          <a:srcRect l="17140" r="78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Bologna, 1996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861048"/>
            <a:ext cx="8291264" cy="2996952"/>
          </a:xfrm>
          <a:solidFill>
            <a:srgbClr val="777777">
              <a:alpha val="61176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Presenza di una popolazione numerosa di tossicodipendenti non residenti (immigrati, senza fissa dimora, nomadi, </a:t>
            </a:r>
            <a:r>
              <a:rPr lang="it-IT" b="1" dirty="0" err="1" smtClean="0">
                <a:solidFill>
                  <a:srgbClr val="FFFF00"/>
                </a:solidFill>
              </a:rPr>
              <a:t>sex-worker</a:t>
            </a:r>
            <a:r>
              <a:rPr lang="it-IT" b="1" dirty="0" smtClean="0">
                <a:solidFill>
                  <a:srgbClr val="FFFF00"/>
                </a:solidFill>
              </a:rPr>
              <a:t>, scarcerati di recente, studenti universitari, persone del centro-sud espulse dalle famiglie </a:t>
            </a:r>
            <a:r>
              <a:rPr lang="it-IT" b="1" dirty="0" err="1" smtClean="0">
                <a:solidFill>
                  <a:srgbClr val="FFFF00"/>
                </a:solidFill>
              </a:rPr>
              <a:t>etc</a:t>
            </a:r>
            <a:r>
              <a:rPr lang="it-IT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56 decessi per overdose da eroina, la maggior parte dei quali fra i non residenti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Difficoltà nell’accesso ai servizi da parte della popolazione non residente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speech_for_unaids_executive_director_on_harm_reduction.jpg"/>
          <p:cNvPicPr>
            <a:picLocks noChangeAspect="1"/>
          </p:cNvPicPr>
          <p:nvPr/>
        </p:nvPicPr>
        <p:blipFill>
          <a:blip r:embed="rId2" cstate="print">
            <a:lum bright="75000"/>
          </a:blip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Mobile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26876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 con metadone “a bassa soglia d’accesso”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971600" y="2708920"/>
            <a:ext cx="3528392" cy="1440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51520" y="4293096"/>
            <a:ext cx="15841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Capacità e strumenti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35896" y="4263479"/>
            <a:ext cx="187220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Disponibilità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cura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44208" y="4221088"/>
            <a:ext cx="24482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Opportunità di accesso alle cure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4499992" y="2708920"/>
            <a:ext cx="3672408" cy="1440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4499992" y="2708920"/>
            <a:ext cx="0" cy="1440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11560" y="5661248"/>
            <a:ext cx="784887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*Soglia</a:t>
            </a:r>
            <a:r>
              <a:rPr lang="it-IT" b="1" i="1" dirty="0" smtClean="0"/>
              <a:t> di accesso</a:t>
            </a:r>
            <a:r>
              <a:rPr lang="it-IT" b="1" dirty="0" smtClean="0"/>
              <a:t>: le richieste che vengono fatte all’utente perché possa accedere ai servizi erogati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27784" y="2132856"/>
            <a:ext cx="37444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Bassa soglia d’</a:t>
            </a:r>
            <a:r>
              <a:rPr lang="it-IT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accesso*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per: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speech_for_unaids_executive_director_on_harm_reduction.jpg"/>
          <p:cNvPicPr>
            <a:picLocks noChangeAspect="1"/>
          </p:cNvPicPr>
          <p:nvPr/>
        </p:nvPicPr>
        <p:blipFill>
          <a:blip r:embed="rId3" cstate="print">
            <a:lum bright="75000"/>
          </a:blip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 in un’ottica di riduzione del danno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0608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Trattamento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difficile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/>
              <a:t>ed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ambizioso </a:t>
            </a:r>
            <a:r>
              <a:rPr lang="it-IT" sz="2800" b="1" dirty="0" smtClean="0"/>
              <a:t>che richiede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1691680" y="2708920"/>
            <a:ext cx="2880320" cy="1440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572000" y="2708920"/>
            <a:ext cx="2880320" cy="1440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51520" y="4293096"/>
            <a:ext cx="32403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Tutelare la salute, la dignità e l’incolumità della persona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427984" y="4293096"/>
            <a:ext cx="446449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Costruire le condizioni per una richiesta spontanea di un trattamento finalizzato alla riabilitazione</a:t>
            </a:r>
            <a:endParaRPr lang="it-IT" b="1" dirty="0"/>
          </a:p>
        </p:txBody>
      </p:sp>
      <p:sp>
        <p:nvSpPr>
          <p:cNvPr id="8" name="Freccia in giù 7"/>
          <p:cNvSpPr/>
          <p:nvPr/>
        </p:nvSpPr>
        <p:spPr>
          <a:xfrm flipV="1">
            <a:off x="1475656" y="5013176"/>
            <a:ext cx="432048" cy="864096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Obbiettivo primario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96136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“Effetto collaterale”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ccia in giù 15"/>
          <p:cNvSpPr/>
          <p:nvPr/>
        </p:nvSpPr>
        <p:spPr>
          <a:xfrm flipV="1">
            <a:off x="6516216" y="5301208"/>
            <a:ext cx="432048" cy="576064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nsite.jpg"/>
          <p:cNvPicPr>
            <a:picLocks noChangeAspect="1"/>
          </p:cNvPicPr>
          <p:nvPr/>
        </p:nvPicPr>
        <p:blipFill>
          <a:blip r:embed="rId2" cstate="print"/>
          <a:srcRect l="5782" r="57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Postulato di </a:t>
            </a:r>
            <a:r>
              <a:rPr lang="it-IT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Buning</a:t>
            </a:r>
            <a:endParaRPr lang="it-IT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4581128"/>
            <a:ext cx="6048672" cy="2062103"/>
          </a:xfrm>
          <a:prstGeom prst="rect">
            <a:avLst/>
          </a:prstGeom>
          <a:solidFill>
            <a:srgbClr val="96969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Bassa soglia di accesso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Elevato profilo progettuale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qualità di prestazione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quipe.jpg"/>
          <p:cNvPicPr>
            <a:picLocks noChangeAspect="1"/>
          </p:cNvPicPr>
          <p:nvPr/>
        </p:nvPicPr>
        <p:blipFill>
          <a:blip r:embed="rId2" cstate="print"/>
          <a:srcRect l="5256" r="58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933056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L’equipe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508518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2 (1) medici, 5 infermieri, un’educatrice (tutti con pregresse esperienze nella cura dei tossicodipendenti)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26403</TotalTime>
  <Words>1841</Words>
  <Application>Microsoft Macintosh PowerPoint</Application>
  <PresentationFormat>Presentazione su schermo (4:3)</PresentationFormat>
  <Paragraphs>231</Paragraphs>
  <Slides>43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7" baseType="lpstr">
      <vt:lpstr>Calibri</vt:lpstr>
      <vt:lpstr>Times New Roman</vt:lpstr>
      <vt:lpstr>Arial</vt:lpstr>
      <vt:lpstr>Tema di Office</vt:lpstr>
      <vt:lpstr>Presentazione di PowerPoint</vt:lpstr>
      <vt:lpstr>Presentazione di PowerPoint</vt:lpstr>
      <vt:lpstr>L’esperienza dell’Unità Mobile</vt:lpstr>
      <vt:lpstr>1995</vt:lpstr>
      <vt:lpstr>Bologna, 1996</vt:lpstr>
      <vt:lpstr>Unità Mobile</vt:lpstr>
      <vt:lpstr>Trattamento in un’ottica di riduzione del danno</vt:lpstr>
      <vt:lpstr>Postulato di Buning</vt:lpstr>
      <vt:lpstr>L’equipe</vt:lpstr>
      <vt:lpstr>Perché un ambulatorio mobile</vt:lpstr>
      <vt:lpstr>Le fermate dell’Unità Mobile</vt:lpstr>
      <vt:lpstr>Il contratto terapeutico</vt:lpstr>
      <vt:lpstr>Il contratto terapeutico</vt:lpstr>
      <vt:lpstr>Modalità di accesso</vt:lpstr>
      <vt:lpstr>I servizi offerti</vt:lpstr>
      <vt:lpstr>Pronto Soccorso Sociale</vt:lpstr>
      <vt:lpstr>Pronto Soccorso Sociale</vt:lpstr>
      <vt:lpstr>Obbiettivi del Programma</vt:lpstr>
      <vt:lpstr>Il ciclo effetto / astinenza</vt:lpstr>
      <vt:lpstr>Unità Mobile di Bologna (1999 – 2013)</vt:lpstr>
      <vt:lpstr>Unità Mobile di Bologna (1999 – 2013)</vt:lpstr>
      <vt:lpstr>Unità Mobile di Bologna</vt:lpstr>
      <vt:lpstr>Unità Mobile di Bologna</vt:lpstr>
      <vt:lpstr>La diffusione del chasing</vt:lpstr>
      <vt:lpstr>Il chasing arriva in strada</vt:lpstr>
      <vt:lpstr>Dalla migrazione all’eroina</vt:lpstr>
      <vt:lpstr>Un solo problema</vt:lpstr>
      <vt:lpstr>Problematicità della cura  nei magrebini irregolari</vt:lpstr>
      <vt:lpstr>Presentazione di PowerPoint</vt:lpstr>
      <vt:lpstr>Presentazione di PowerPoint</vt:lpstr>
      <vt:lpstr>I “punkabbestia” e l’UM</vt:lpstr>
      <vt:lpstr>Esiti del programma dell’Unità Mobile</vt:lpstr>
      <vt:lpstr>Scambio siringhe: 1999-2013</vt:lpstr>
      <vt:lpstr>Postulati dell’Unità Mobile</vt:lpstr>
      <vt:lpstr>Postulati dell’Unità Mobile</vt:lpstr>
      <vt:lpstr>Postulati dell’Unità Mobile</vt:lpstr>
      <vt:lpstr>Roberto “Freak” Antoni – 1954-2014</vt:lpstr>
      <vt:lpstr>Farmaco agonista: tanto più efficace quanto più viene vissuto e connotato come FARMACO</vt:lpstr>
      <vt:lpstr>Prosecuzione del trattamento farmacologico presso il SerT</vt:lpstr>
      <vt:lpstr>Dole &amp; Nyswander: 1965,  prima pubblicazione su JAMA*</vt:lpstr>
      <vt:lpstr>Metadone e capacità lavorativa</vt:lpstr>
      <vt:lpstr>Metadone, studio e lavoro intellettuale</vt:lpstr>
      <vt:lpstr>Un solo farmaco, un’unica cura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Dole (1913 - 2006)  Marie Nyswander (1919 - 1986)</dc:title>
  <dc:creator>Salvatore</dc:creator>
  <cp:lastModifiedBy>Utente di Microsoft Office</cp:lastModifiedBy>
  <cp:revision>98</cp:revision>
  <dcterms:created xsi:type="dcterms:W3CDTF">2014-10-04T17:56:15Z</dcterms:created>
  <dcterms:modified xsi:type="dcterms:W3CDTF">2016-11-03T16:16:04Z</dcterms:modified>
</cp:coreProperties>
</file>