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60" r:id="rId3"/>
    <p:sldMasterId id="2147483972" r:id="rId4"/>
    <p:sldMasterId id="2147483984" r:id="rId5"/>
    <p:sldMasterId id="2147483996" r:id="rId6"/>
    <p:sldMasterId id="2147484008" r:id="rId7"/>
  </p:sldMasterIdLst>
  <p:notesMasterIdLst>
    <p:notesMasterId r:id="rId38"/>
  </p:notesMasterIdLst>
  <p:sldIdLst>
    <p:sldId id="256" r:id="rId8"/>
    <p:sldId id="278" r:id="rId9"/>
    <p:sldId id="257" r:id="rId10"/>
    <p:sldId id="262" r:id="rId11"/>
    <p:sldId id="258" r:id="rId12"/>
    <p:sldId id="279" r:id="rId13"/>
    <p:sldId id="268" r:id="rId14"/>
    <p:sldId id="274" r:id="rId15"/>
    <p:sldId id="260" r:id="rId16"/>
    <p:sldId id="267" r:id="rId17"/>
    <p:sldId id="271" r:id="rId18"/>
    <p:sldId id="280" r:id="rId19"/>
    <p:sldId id="264" r:id="rId20"/>
    <p:sldId id="265" r:id="rId21"/>
    <p:sldId id="266" r:id="rId22"/>
    <p:sldId id="272" r:id="rId23"/>
    <p:sldId id="269" r:id="rId24"/>
    <p:sldId id="275" r:id="rId25"/>
    <p:sldId id="277" r:id="rId26"/>
    <p:sldId id="273" r:id="rId27"/>
    <p:sldId id="292" r:id="rId28"/>
    <p:sldId id="293" r:id="rId29"/>
    <p:sldId id="294" r:id="rId30"/>
    <p:sldId id="295" r:id="rId31"/>
    <p:sldId id="296" r:id="rId32"/>
    <p:sldId id="281" r:id="rId33"/>
    <p:sldId id="283" r:id="rId34"/>
    <p:sldId id="289" r:id="rId35"/>
    <p:sldId id="291" r:id="rId36"/>
    <p:sldId id="297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F7CE-0543-40EA-B16C-B62BE3103BE1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0E98-8BEF-44D2-A06E-51B2ECB5F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88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3C83B-3E29-4365-A42F-569844A7C97D}" type="slidenum">
              <a:rPr lang="it-IT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578BD-BDBB-4169-916F-CD3B016EBE24}" type="slidenum">
              <a:rPr lang="it-IT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88B5A9-F809-414C-A68C-324858F1C32E}" type="slidenum">
              <a:rPr lang="it-IT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AE1A6-C8D6-4B5F-AEC6-82D5603DB95D}" type="slidenum">
              <a:rPr lang="it-IT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C70F2-A842-4255-9DFA-B8E994B01964}" type="slidenum">
              <a:rPr lang="it-IT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D33EC-B907-4D0A-82A4-AA876ADE50DC}" type="slidenum">
              <a:rPr lang="it-IT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9B98F-6EFC-4F77-BDDC-491C9DEE95F5}" type="slidenum">
              <a:rPr lang="it-IT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A265A-FAF8-4F77-9661-EB7323D2A9C8}" type="slidenum">
              <a:rPr lang="it-IT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457358-5553-4DB5-9A68-54023EB22D48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0B875DB-857E-4C83-9A56-43F7C77C064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9AA2D-31BE-4A96-830A-B556916CE0E6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E63F-50F3-4E8F-A270-D51EFC28DBD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534AB-4514-43C0-A6AC-D5094B8C813D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9090B-8855-485E-A0DF-70A77DD9F7D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FFF39D"/>
                </a:solidFill>
              </a:rPr>
              <a:pPr/>
              <a:t>07/06/2016</a:t>
            </a:fld>
            <a:endParaRPr lang="it-IT">
              <a:solidFill>
                <a:srgbClr val="FFF39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>
              <a:solidFill>
                <a:srgbClr val="FFF39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5416-E9B2-4219-BB3D-3765F7426EA7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8F3B5-D46D-4603-8467-EE97DB0B36E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srgbClr val="575F6D"/>
                </a:solidFill>
              </a:rPr>
              <a:pPr/>
              <a:t>07/06/2016</a:t>
            </a:fld>
            <a:endParaRPr lang="it-IT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457358-5553-4DB5-9A68-54023EB22D48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0B875DB-857E-4C83-9A56-43F7C77C0649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37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5416-E9B2-4219-BB3D-3765F7426EA7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8F3B5-D46D-4603-8467-EE97DB0B36EB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4066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45B31C9-5DFB-45A8-A8E1-0AA9F192F124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EA7432B-A240-45C2-B03B-E8D396EA6978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4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796B-F885-4E2A-ABB9-CFE13638995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0A68-BE03-4184-961D-7875CF7D60BC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2402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7A70-BA84-4122-A882-1B430838FB80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ACC7-3FB8-47B3-B6B3-63C52EE32C94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3565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80E0F-2068-4437-B0A5-B16C74BDB041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677F-FA8E-446C-BDE7-4758198A4BF6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9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33A33-70EC-45F7-9FD8-AF25B4AE74C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031E-8620-492E-9A29-33B5BD094E30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45B31C9-5DFB-45A8-A8E1-0AA9F192F124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EA7432B-A240-45C2-B03B-E8D396EA697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AE44-86B4-4890-B84A-42F9A4EADCFB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BE376-C379-44AA-90CB-C62E05453A5E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423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DD211-E9A2-4D5E-B68F-FC45E6CD7E6E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897A-D68F-4937-9041-6EC952197585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62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9AA2D-31BE-4A96-830A-B556916CE0E6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E63F-50F3-4E8F-A270-D51EFC28DBD5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54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534AB-4514-43C0-A6AC-D5094B8C813D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9090B-8855-485E-A0DF-70A77DD9F7DD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70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457358-5553-4DB5-9A68-54023EB22D48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0B875DB-857E-4C83-9A56-43F7C77C0649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87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5416-E9B2-4219-BB3D-3765F7426EA7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8F3B5-D46D-4603-8467-EE97DB0B36EB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8070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45B31C9-5DFB-45A8-A8E1-0AA9F192F124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EA7432B-A240-45C2-B03B-E8D396EA6978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98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796B-F885-4E2A-ABB9-CFE13638995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0A68-BE03-4184-961D-7875CF7D60BC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314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7A70-BA84-4122-A882-1B430838FB80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ACC7-3FB8-47B3-B6B3-63C52EE32C94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2910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80E0F-2068-4437-B0A5-B16C74BDB041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677F-FA8E-446C-BDE7-4758198A4BF6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796B-F885-4E2A-ABB9-CFE13638995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0A68-BE03-4184-961D-7875CF7D60B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33A33-70EC-45F7-9FD8-AF25B4AE74C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031E-8620-492E-9A29-33B5BD094E30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94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AE44-86B4-4890-B84A-42F9A4EADCFB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BE376-C379-44AA-90CB-C62E05453A5E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7995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DD211-E9A2-4D5E-B68F-FC45E6CD7E6E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897A-D68F-4937-9041-6EC952197585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7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9AA2D-31BE-4A96-830A-B556916CE0E6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E63F-50F3-4E8F-A270-D51EFC28DBD5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85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534AB-4514-43C0-A6AC-D5094B8C813D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9090B-8855-485E-A0DF-70A77DD9F7DD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5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457358-5553-4DB5-9A68-54023EB22D48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0B875DB-857E-4C83-9A56-43F7C77C0649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7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5416-E9B2-4219-BB3D-3765F7426EA7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8F3B5-D46D-4603-8467-EE97DB0B36EB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008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45B31C9-5DFB-45A8-A8E1-0AA9F192F124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EA7432B-A240-45C2-B03B-E8D396EA6978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8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796B-F885-4E2A-ABB9-CFE13638995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0A68-BE03-4184-961D-7875CF7D60BC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2996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7A70-BA84-4122-A882-1B430838FB80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ACC7-3FB8-47B3-B6B3-63C52EE32C94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765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7A70-BA84-4122-A882-1B430838FB80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ACC7-3FB8-47B3-B6B3-63C52EE32C9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80E0F-2068-4437-B0A5-B16C74BDB041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677F-FA8E-446C-BDE7-4758198A4BF6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2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33A33-70EC-45F7-9FD8-AF25B4AE74C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031E-8620-492E-9A29-33B5BD094E30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0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AE44-86B4-4890-B84A-42F9A4EADCFB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BE376-C379-44AA-90CB-C62E05453A5E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3979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DD211-E9A2-4D5E-B68F-FC45E6CD7E6E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897A-D68F-4937-9041-6EC952197585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2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9AA2D-31BE-4A96-830A-B556916CE0E6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E63F-50F3-4E8F-A270-D51EFC28DBD5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8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534AB-4514-43C0-A6AC-D5094B8C813D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9090B-8855-485E-A0DF-70A77DD9F7DD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65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457358-5553-4DB5-9A68-54023EB22D48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0B875DB-857E-4C83-9A56-43F7C77C0649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1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5416-E9B2-4219-BB3D-3765F7426EA7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8F3B5-D46D-4603-8467-EE97DB0B36EB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0457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45B31C9-5DFB-45A8-A8E1-0AA9F192F124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EA7432B-A240-45C2-B03B-E8D396EA6978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796B-F885-4E2A-ABB9-CFE13638995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0A68-BE03-4184-961D-7875CF7D60BC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58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80E0F-2068-4437-B0A5-B16C74BDB041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677F-FA8E-446C-BDE7-4758198A4BF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7A70-BA84-4122-A882-1B430838FB80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ACC7-3FB8-47B3-B6B3-63C52EE32C94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8366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80E0F-2068-4437-B0A5-B16C74BDB041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677F-FA8E-446C-BDE7-4758198A4BF6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64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33A33-70EC-45F7-9FD8-AF25B4AE74C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031E-8620-492E-9A29-33B5BD094E30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9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AE44-86B4-4890-B84A-42F9A4EADCFB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BE376-C379-44AA-90CB-C62E05453A5E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855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DD211-E9A2-4D5E-B68F-FC45E6CD7E6E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897A-D68F-4937-9041-6EC952197585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9AA2D-31BE-4A96-830A-B556916CE0E6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E63F-50F3-4E8F-A270-D51EFC28DBD5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57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534AB-4514-43C0-A6AC-D5094B8C813D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9090B-8855-485E-A0DF-70A77DD9F7DD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42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C457358-5553-4DB5-9A68-54023EB22D48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0B875DB-857E-4C83-9A56-43F7C77C0649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95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5416-E9B2-4219-BB3D-3765F7426EA7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8F3B5-D46D-4603-8467-EE97DB0B36EB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4606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45B31C9-5DFB-45A8-A8E1-0AA9F192F124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EA7432B-A240-45C2-B03B-E8D396EA6978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78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33A33-70EC-45F7-9FD8-AF25B4AE74C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031E-8620-492E-9A29-33B5BD094E3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796B-F885-4E2A-ABB9-CFE13638995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0A68-BE03-4184-961D-7875CF7D60BC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33707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F7A70-BA84-4122-A882-1B430838FB80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CACC7-3FB8-47B3-B6B3-63C52EE32C94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0890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80E0F-2068-4437-B0A5-B16C74BDB041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677F-FA8E-446C-BDE7-4758198A4BF6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70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33A33-70EC-45F7-9FD8-AF25B4AE74C5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031E-8620-492E-9A29-33B5BD094E30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1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AE44-86B4-4890-B84A-42F9A4EADCFB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BE376-C379-44AA-90CB-C62E05453A5E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1569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DD211-E9A2-4D5E-B68F-FC45E6CD7E6E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897A-D68F-4937-9041-6EC952197585}" type="slidenum">
              <a:rPr lang="it-IT" smtClean="0">
                <a:solidFill>
                  <a:srgbClr val="DDE9E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DE9EC"/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22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9AA2D-31BE-4A96-830A-B556916CE0E6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E63F-50F3-4E8F-A270-D51EFC28DBD5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523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534AB-4514-43C0-A6AC-D5094B8C813D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9090B-8855-485E-A0DF-70A77DD9F7DD}" type="slidenum">
              <a:rPr lang="it-IT" smtClean="0">
                <a:solidFill>
                  <a:srgbClr val="464653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464653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1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AE44-86B4-4890-B84A-42F9A4EADCFB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BE376-C379-44AA-90CB-C62E05453A5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DD211-E9A2-4D5E-B68F-FC45E6CD7E6E}" type="datetimeFigureOut">
              <a:rPr lang="it-IT" smtClean="0">
                <a:solidFill>
                  <a:srgbClr val="DFDCB7"/>
                </a:solidFill>
              </a:rPr>
              <a:pPr>
                <a:defRPr/>
              </a:pPr>
              <a:t>07/06/2016</a:t>
            </a:fld>
            <a:endParaRPr lang="it-IT">
              <a:solidFill>
                <a:srgbClr val="DFDCB7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FDCB7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897A-D68F-4937-9041-6EC9521975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22C77-5DDC-42A0-B754-179775183786}" type="datetimeFigureOut">
              <a:rPr lang="it-IT" b="1" smtClean="0">
                <a:solidFill>
                  <a:srgbClr val="DFDCB7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07/06/2016</a:t>
            </a:fld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4098-C4CA-40E9-B00F-EB2724D5E873}" type="slidenum">
              <a:rPr lang="it-IT" b="1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latin typeface="Verdana" pitchFamily="34" charset="0"/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22C77-5DDC-42A0-B754-179775183786}" type="datetimeFigureOut">
              <a:rPr lang="it-IT" b="1" smtClean="0">
                <a:solidFill>
                  <a:srgbClr val="DFDCB7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07/06/2016</a:t>
            </a:fld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4098-C4CA-40E9-B00F-EB2724D5E873}" type="slidenum">
              <a:rPr lang="it-IT" b="1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latin typeface="Verdana" pitchFamily="34" charset="0"/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22C77-5DDC-42A0-B754-179775183786}" type="datetimeFigureOut">
              <a:rPr lang="it-IT" b="1" smtClean="0">
                <a:solidFill>
                  <a:srgbClr val="DFDCB7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07/06/2016</a:t>
            </a:fld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4098-C4CA-40E9-B00F-EB2724D5E873}" type="slidenum">
              <a:rPr lang="it-IT" b="1" smtClean="0">
                <a:solidFill>
                  <a:srgbClr val="464653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22C77-5DDC-42A0-B754-179775183786}" type="datetimeFigureOut">
              <a:rPr lang="it-IT" b="1" smtClean="0">
                <a:solidFill>
                  <a:srgbClr val="DFDCB7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07/06/2016</a:t>
            </a:fld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4098-C4CA-40E9-B00F-EB2724D5E873}" type="slidenum">
              <a:rPr lang="it-IT" b="1" smtClean="0">
                <a:solidFill>
                  <a:srgbClr val="464653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4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22C77-5DDC-42A0-B754-179775183786}" type="datetimeFigureOut">
              <a:rPr lang="it-IT" b="1" smtClean="0">
                <a:solidFill>
                  <a:srgbClr val="DFDCB7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07/06/2016</a:t>
            </a:fld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4098-C4CA-40E9-B00F-EB2724D5E873}" type="slidenum">
              <a:rPr lang="it-IT" b="1" smtClean="0">
                <a:solidFill>
                  <a:srgbClr val="464653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22C77-5DDC-42A0-B754-179775183786}" type="datetimeFigureOut">
              <a:rPr lang="it-IT" b="1" smtClean="0">
                <a:solidFill>
                  <a:srgbClr val="DFDCB7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07/06/2016</a:t>
            </a:fld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4098-C4CA-40E9-B00F-EB2724D5E873}" type="slidenum">
              <a:rPr lang="it-IT" b="1" smtClean="0">
                <a:solidFill>
                  <a:srgbClr val="464653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22C77-5DDC-42A0-B754-179775183786}" type="datetimeFigureOut">
              <a:rPr lang="it-IT" b="1" smtClean="0">
                <a:solidFill>
                  <a:srgbClr val="DFDCB7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07/06/2016</a:t>
            </a:fld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srgbClr val="DFDCB7"/>
              </a:solidFill>
              <a:latin typeface="Verdana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4098-C4CA-40E9-B00F-EB2724D5E873}" type="slidenum">
              <a:rPr lang="it-IT" b="1" smtClean="0">
                <a:solidFill>
                  <a:srgbClr val="464653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uro/journal/v16/n5/full/nn.3369.html#auth-1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/>
              <a:t>IV EVENTO FORMATIVO REGIONALE SITD SICILIA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/>
          </a:bodyPr>
          <a:lstStyle/>
          <a:p>
            <a:r>
              <a:rPr lang="it-IT" dirty="0"/>
              <a:t>PLURALITÀ DEI TRATTAMENTI NELLE </a:t>
            </a:r>
            <a:r>
              <a:rPr lang="it-IT" dirty="0" smtClean="0"/>
              <a:t>DIPENDENZE</a:t>
            </a:r>
          </a:p>
          <a:p>
            <a:endParaRPr lang="it-IT" dirty="0" smtClean="0"/>
          </a:p>
          <a:p>
            <a:endParaRPr lang="it-IT" dirty="0" smtClean="0"/>
          </a:p>
          <a:p>
            <a:pPr algn="r"/>
            <a:r>
              <a:rPr lang="it-IT" sz="1200" dirty="0"/>
              <a:t>Gela, 10 Giugno 2016 Pinacoteca del Comune </a:t>
            </a:r>
          </a:p>
        </p:txBody>
      </p:sp>
    </p:spTree>
    <p:extLst>
      <p:ext uri="{BB962C8B-B14F-4D97-AF65-F5344CB8AC3E}">
        <p14:creationId xmlns:p14="http://schemas.microsoft.com/office/powerpoint/2010/main" val="34095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CRAVING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sistema dopaminergico viene considerato non come sistema del “</a:t>
            </a:r>
            <a:r>
              <a:rPr lang="it-IT" dirty="0" err="1"/>
              <a:t>liking</a:t>
            </a:r>
            <a:r>
              <a:rPr lang="it-IT" dirty="0"/>
              <a:t>” o dell’apprendimento di nuovi stimoli piacevoli o spiacevoli ma come il sistema del “</a:t>
            </a:r>
            <a:r>
              <a:rPr lang="it-IT" dirty="0" err="1"/>
              <a:t>wanting</a:t>
            </a:r>
            <a:r>
              <a:rPr lang="it-IT" dirty="0"/>
              <a:t>”, cioè quello dell’aspettativa e del desiderio rispetto agli stimoli piacevoli. </a:t>
            </a:r>
            <a:r>
              <a:rPr lang="it-IT" dirty="0" err="1"/>
              <a:t>Liking</a:t>
            </a:r>
            <a:r>
              <a:rPr lang="it-IT" dirty="0"/>
              <a:t>: Dopaminergico, </a:t>
            </a:r>
            <a:r>
              <a:rPr lang="it-IT" dirty="0" err="1"/>
              <a:t>GABAergico</a:t>
            </a:r>
            <a:r>
              <a:rPr lang="it-IT" dirty="0"/>
              <a:t>, </a:t>
            </a:r>
            <a:r>
              <a:rPr lang="it-IT" dirty="0" smtClean="0"/>
              <a:t>Oppioide</a:t>
            </a:r>
          </a:p>
          <a:p>
            <a:r>
              <a:rPr lang="it-IT" dirty="0" smtClean="0"/>
              <a:t>La </a:t>
            </a:r>
            <a:r>
              <a:rPr lang="it-IT" dirty="0"/>
              <a:t>dopamina: il mediatore dell’aspettativa del nuovo piuttosto che fruizione del rinforzo in sé. 1-inaspettata possibilità di consumare cibo stimola l’incremento di dopamina nella parte periferica dell’</a:t>
            </a:r>
            <a:r>
              <a:rPr lang="it-IT" dirty="0" err="1"/>
              <a:t>accumbens</a:t>
            </a:r>
            <a:r>
              <a:rPr lang="it-IT" dirty="0"/>
              <a:t> (</a:t>
            </a:r>
            <a:r>
              <a:rPr lang="it-IT" dirty="0" err="1"/>
              <a:t>shell</a:t>
            </a:r>
            <a:r>
              <a:rPr lang="it-IT" dirty="0"/>
              <a:t>); 2-l’esposizione allo stimolo appetitivo, e cioè la presentazione di cibo attraverso una scatola perforata, incrementa la dopamina in modo significativamente più consistente proprio nella parte centrale o “core” dell’</a:t>
            </a:r>
            <a:r>
              <a:rPr lang="it-IT" dirty="0" err="1"/>
              <a:t>accumbens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22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CRAVING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Possiamo quindi affermare che nella </a:t>
            </a:r>
            <a:r>
              <a:rPr lang="it-IT" dirty="0" err="1"/>
              <a:t>shell</a:t>
            </a:r>
            <a:r>
              <a:rPr lang="it-IT" dirty="0"/>
              <a:t> dopo la </a:t>
            </a:r>
            <a:r>
              <a:rPr lang="it-IT" dirty="0" err="1"/>
              <a:t>pre</a:t>
            </a:r>
            <a:r>
              <a:rPr lang="it-IT" dirty="0"/>
              <a:t>-esposizione allo stimolo si instaura una modificazione di tipo adattativo nella liberazione di DA (riduzione della risposta ad uno stimolo) che viene chiamata “Abitudine”, dall’inglese </a:t>
            </a:r>
            <a:r>
              <a:rPr lang="it-IT" dirty="0" err="1"/>
              <a:t>Habituation</a:t>
            </a:r>
            <a:r>
              <a:rPr lang="it-IT" dirty="0"/>
              <a:t> (</a:t>
            </a:r>
            <a:r>
              <a:rPr lang="it-IT" dirty="0" err="1"/>
              <a:t>Kupferman</a:t>
            </a:r>
            <a:r>
              <a:rPr lang="it-IT" dirty="0"/>
              <a:t> 1985). Anche un singolo consumo di cibo è sufficiente perché si manifesti il </a:t>
            </a:r>
            <a:r>
              <a:rPr lang="it-IT" dirty="0" smtClean="0"/>
              <a:t>fenomeno dell’</a:t>
            </a:r>
            <a:r>
              <a:rPr lang="it-IT" dirty="0" err="1" smtClean="0"/>
              <a:t>habituation</a:t>
            </a:r>
            <a:r>
              <a:rPr lang="it-IT" dirty="0"/>
              <a:t>, e occorrono poi 5 giorni per avere il recupero della risposta iniziale (</a:t>
            </a:r>
            <a:r>
              <a:rPr lang="it-IT" dirty="0" err="1"/>
              <a:t>Bassareo</a:t>
            </a:r>
            <a:r>
              <a:rPr lang="it-IT" dirty="0"/>
              <a:t> e Di Chiara, 1997). Da questi dati si deduce che solo un cibo dal gusto piacevole e nuovo (ratti </a:t>
            </a:r>
            <a:r>
              <a:rPr lang="it-IT" dirty="0" err="1"/>
              <a:t>naive</a:t>
            </a:r>
            <a:r>
              <a:rPr lang="it-IT" dirty="0"/>
              <a:t>) o relativamente nuovo (ratti </a:t>
            </a:r>
            <a:r>
              <a:rPr lang="it-IT" dirty="0" err="1"/>
              <a:t>pre</a:t>
            </a:r>
            <a:r>
              <a:rPr lang="it-IT" dirty="0"/>
              <a:t>-esposti almeno 5 giorni prima allo stimolo) è in grado di attivare la trasmissione </a:t>
            </a:r>
            <a:r>
              <a:rPr lang="it-IT" dirty="0" err="1"/>
              <a:t>DAergica</a:t>
            </a:r>
            <a:r>
              <a:rPr lang="it-IT" dirty="0"/>
              <a:t> nella </a:t>
            </a:r>
            <a:r>
              <a:rPr lang="it-IT" dirty="0" err="1"/>
              <a:t>shell</a:t>
            </a:r>
            <a:r>
              <a:rPr lang="it-IT" dirty="0"/>
              <a:t> del </a:t>
            </a:r>
            <a:r>
              <a:rPr lang="it-IT" dirty="0" err="1"/>
              <a:t>NAc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60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5876925"/>
            <a:ext cx="8147050" cy="576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sz="quarter" idx="1"/>
          </p:nvPr>
        </p:nvSpPr>
        <p:spPr>
          <a:xfrm>
            <a:off x="395288" y="549274"/>
            <a:ext cx="8353425" cy="604807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it-IT" altLang="it-IT" sz="3200" dirty="0" smtClean="0">
                <a:solidFill>
                  <a:srgbClr val="FF0000"/>
                </a:solidFill>
              </a:rPr>
              <a:t>  </a:t>
            </a:r>
            <a:r>
              <a:rPr lang="it-IT" altLang="it-IT" sz="3900" b="1" dirty="0" smtClean="0"/>
              <a:t>TIPOLOGIA DI CRAVING</a:t>
            </a:r>
          </a:p>
          <a:p>
            <a:pPr algn="ctr">
              <a:buFont typeface="Wingdings 2" pitchFamily="18" charset="2"/>
              <a:buNone/>
            </a:pPr>
            <a:r>
              <a:rPr lang="it-IT" altLang="it-IT" sz="2000" dirty="0" smtClean="0"/>
              <a:t>(Modello psicobiologico del </a:t>
            </a:r>
            <a:r>
              <a:rPr lang="it-IT" altLang="it-IT" sz="2000" dirty="0" err="1" smtClean="0"/>
              <a:t>craving</a:t>
            </a:r>
            <a:r>
              <a:rPr lang="it-IT" altLang="it-IT" sz="2000" dirty="0" smtClean="0"/>
              <a:t> a tre vie)</a:t>
            </a:r>
          </a:p>
          <a:p>
            <a:pPr algn="ctr">
              <a:buFont typeface="Wingdings 2" pitchFamily="18" charset="2"/>
              <a:buNone/>
            </a:pPr>
            <a:endParaRPr lang="it-IT" altLang="it-IT" dirty="0" smtClean="0"/>
          </a:p>
          <a:p>
            <a:r>
              <a:rPr lang="it-IT" altLang="it-IT" b="1" dirty="0" err="1" smtClean="0"/>
              <a:t>Reward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craving</a:t>
            </a:r>
            <a:r>
              <a:rPr lang="it-IT" altLang="it-IT" dirty="0" smtClean="0"/>
              <a:t> (</a:t>
            </a:r>
            <a:r>
              <a:rPr lang="it-IT" altLang="it-IT" i="1" dirty="0" smtClean="0"/>
              <a:t>da ricompensa</a:t>
            </a:r>
            <a:r>
              <a:rPr lang="it-IT" altLang="it-IT" dirty="0" smtClean="0"/>
              <a:t>): </a:t>
            </a:r>
            <a:r>
              <a:rPr lang="it-IT" altLang="it-IT" dirty="0" err="1" smtClean="0"/>
              <a:t>disregolazione</a:t>
            </a:r>
            <a:r>
              <a:rPr lang="it-IT" altLang="it-IT" dirty="0" smtClean="0"/>
              <a:t> dopaminergica/</a:t>
            </a:r>
            <a:r>
              <a:rPr lang="it-IT" altLang="it-IT" dirty="0" err="1" smtClean="0"/>
              <a:t>oppioidergica</a:t>
            </a:r>
            <a:r>
              <a:rPr lang="it-IT" altLang="it-IT" dirty="0" smtClean="0"/>
              <a:t> (deficit oppioidi); ipersensibilità ad effetti rinforzanti dell’alcool.</a:t>
            </a:r>
          </a:p>
          <a:p>
            <a:pPr>
              <a:buFont typeface="Wingdings 2" pitchFamily="18" charset="2"/>
              <a:buNone/>
            </a:pPr>
            <a:r>
              <a:rPr lang="it-IT" altLang="it-IT" dirty="0" smtClean="0"/>
              <a:t>  E’ sostenuto da meccanismi di rinforzo positivo dovuti alla gratificazione (bere alcool per sentirsi bene).</a:t>
            </a:r>
          </a:p>
          <a:p>
            <a:pPr lvl="0">
              <a:buClr>
                <a:srgbClr val="A9A57C"/>
              </a:buClr>
            </a:pPr>
            <a:r>
              <a:rPr lang="it-IT" altLang="it-IT" b="1" dirty="0" err="1"/>
              <a:t>Relief</a:t>
            </a:r>
            <a:r>
              <a:rPr lang="it-IT" altLang="it-IT" b="1" dirty="0"/>
              <a:t> </a:t>
            </a:r>
            <a:r>
              <a:rPr lang="it-IT" altLang="it-IT" b="1" dirty="0" err="1"/>
              <a:t>craving</a:t>
            </a:r>
            <a:r>
              <a:rPr lang="it-IT" altLang="it-IT" b="1" dirty="0"/>
              <a:t> </a:t>
            </a:r>
            <a:r>
              <a:rPr lang="it-IT" altLang="it-IT" dirty="0"/>
              <a:t>(</a:t>
            </a:r>
            <a:r>
              <a:rPr lang="it-IT" altLang="it-IT" i="1" dirty="0"/>
              <a:t>da tensione</a:t>
            </a:r>
            <a:r>
              <a:rPr lang="it-IT" altLang="it-IT" dirty="0"/>
              <a:t>): </a:t>
            </a:r>
            <a:r>
              <a:rPr lang="it-IT" altLang="it-IT" dirty="0" err="1"/>
              <a:t>disregolazione</a:t>
            </a:r>
            <a:r>
              <a:rPr lang="it-IT" altLang="it-IT" dirty="0"/>
              <a:t> </a:t>
            </a:r>
            <a:r>
              <a:rPr lang="it-IT" altLang="it-IT" dirty="0" err="1"/>
              <a:t>GABAergica</a:t>
            </a:r>
            <a:r>
              <a:rPr lang="it-IT" altLang="it-IT" dirty="0"/>
              <a:t>/ </a:t>
            </a:r>
            <a:r>
              <a:rPr lang="it-IT" altLang="it-IT" dirty="0" err="1"/>
              <a:t>glutammanergica</a:t>
            </a:r>
            <a:r>
              <a:rPr lang="it-IT" altLang="it-IT" dirty="0"/>
              <a:t>; ipereccitabilità neuronale (</a:t>
            </a:r>
            <a:r>
              <a:rPr lang="it-IT" altLang="it-IT" dirty="0" err="1"/>
              <a:t>disregolazione</a:t>
            </a:r>
            <a:r>
              <a:rPr lang="it-IT" altLang="it-IT" dirty="0"/>
              <a:t> glutammato); ipersensibilità agli effetti ansiolitici dell’alcool</a:t>
            </a:r>
            <a:r>
              <a:rPr lang="it-IT" altLang="it-IT" dirty="0" smtClean="0"/>
              <a:t>. </a:t>
            </a:r>
            <a:r>
              <a:rPr lang="it-IT" altLang="it-IT" dirty="0"/>
              <a:t>E’ sostenuto da meccanismi di rinforzo negativo dovuti alla scomparsa della sintomatologia </a:t>
            </a:r>
            <a:r>
              <a:rPr lang="it-IT" altLang="it-IT" dirty="0" err="1"/>
              <a:t>astinenziale</a:t>
            </a:r>
            <a:r>
              <a:rPr lang="it-IT" altLang="it-IT" dirty="0"/>
              <a:t> (bere alcool per non stare male</a:t>
            </a:r>
            <a:r>
              <a:rPr lang="it-IT" altLang="it-IT" dirty="0" smtClean="0"/>
              <a:t>).</a:t>
            </a:r>
          </a:p>
          <a:p>
            <a:pPr lvl="0">
              <a:buClr>
                <a:srgbClr val="A9A57C"/>
              </a:buClr>
            </a:pPr>
            <a:r>
              <a:rPr lang="it-IT" altLang="it-IT" b="1" dirty="0" err="1"/>
              <a:t>Obsessive</a:t>
            </a:r>
            <a:r>
              <a:rPr lang="it-IT" altLang="it-IT" b="1" dirty="0"/>
              <a:t> </a:t>
            </a:r>
            <a:r>
              <a:rPr lang="it-IT" altLang="it-IT" b="1" dirty="0" err="1"/>
              <a:t>craving</a:t>
            </a:r>
            <a:r>
              <a:rPr lang="it-IT" altLang="it-IT" b="1" dirty="0"/>
              <a:t>:</a:t>
            </a:r>
          </a:p>
          <a:p>
            <a:pPr lvl="0">
              <a:buClr>
                <a:srgbClr val="A9A57C"/>
              </a:buClr>
              <a:buNone/>
            </a:pPr>
            <a:r>
              <a:rPr lang="it-IT" altLang="it-IT" dirty="0"/>
              <a:t>  </a:t>
            </a:r>
            <a:r>
              <a:rPr lang="it-IT" altLang="it-IT" dirty="0" err="1"/>
              <a:t>disregolazione</a:t>
            </a:r>
            <a:r>
              <a:rPr lang="it-IT" altLang="it-IT" dirty="0"/>
              <a:t> serotoninergica; deficit di serotonina</a:t>
            </a:r>
          </a:p>
          <a:p>
            <a:pPr lvl="0">
              <a:buClr>
                <a:srgbClr val="A9A57C"/>
              </a:buClr>
            </a:pPr>
            <a:endParaRPr lang="it-IT" altLang="it-IT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endParaRPr lang="it-IT" altLang="it-IT" dirty="0">
              <a:solidFill>
                <a:srgbClr val="002060"/>
              </a:solidFill>
            </a:endParaRPr>
          </a:p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615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25" y="140652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25" y="140652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000000"/>
                </a:solidFill>
                <a:latin typeface="Arial"/>
              </a:rPr>
              <a:t>Le emozioni, una volta che sono state provate, diventano il movente di comportamenti futuri.</a:t>
            </a:r>
            <a:endParaRPr lang="it-IT" dirty="0">
              <a:solidFill>
                <a:srgbClr val="000000"/>
              </a:solidFill>
              <a:latin typeface="Arial"/>
            </a:endParaRPr>
          </a:p>
          <a:p>
            <a:r>
              <a:rPr lang="it-IT" b="1" dirty="0">
                <a:solidFill>
                  <a:srgbClr val="000000"/>
                </a:solidFill>
                <a:latin typeface="Arial"/>
              </a:rPr>
              <a:t>gran parte delle emozioni scorrono al di fuori della </a:t>
            </a:r>
            <a:r>
              <a:rPr lang="it-IT" b="1" dirty="0" smtClean="0">
                <a:solidFill>
                  <a:srgbClr val="000000"/>
                </a:solidFill>
                <a:latin typeface="Arial"/>
              </a:rPr>
              <a:t>coscienza</a:t>
            </a:r>
          </a:p>
          <a:p>
            <a:r>
              <a:rPr lang="it-IT" b="1" dirty="0">
                <a:solidFill>
                  <a:srgbClr val="000000"/>
                </a:solidFill>
                <a:latin typeface="Arial"/>
              </a:rPr>
              <a:t>Le emozioni sono, dunque, cose che ci capitano e che non possono venire generate «a comando</a:t>
            </a:r>
            <a:r>
              <a:rPr lang="it-IT" b="1" dirty="0" smtClean="0">
                <a:solidFill>
                  <a:srgbClr val="000000"/>
                </a:solidFill>
                <a:latin typeface="Arial"/>
              </a:rPr>
              <a:t>».</a:t>
            </a:r>
          </a:p>
          <a:p>
            <a:r>
              <a:rPr lang="it-IT" b="1" dirty="0">
                <a:latin typeface="Arial"/>
              </a:rPr>
              <a:t>creiamo, non delle emozioni, ma delle situazioni in grado di modularle (andando al cinema, al luna-park, facendo una buona cena, consumando alcol e altre droghe per uso ricreativo</a:t>
            </a:r>
            <a:r>
              <a:rPr lang="it-IT" b="1" dirty="0" smtClean="0">
                <a:latin typeface="Arial"/>
              </a:rPr>
              <a:t>)</a:t>
            </a:r>
          </a:p>
          <a:p>
            <a:r>
              <a:rPr lang="it-IT" b="1" dirty="0">
                <a:solidFill>
                  <a:srgbClr val="000000"/>
                </a:solidFill>
                <a:latin typeface="Arial"/>
              </a:rPr>
              <a:t>i circuiti cerebrali sono tali che le connessioni tra sistemi emotivi e sistemi cognitivi sono più robuste di quelle che fanno il percorso opposto</a:t>
            </a:r>
            <a:r>
              <a:rPr lang="it-IT" b="1" dirty="0" smtClean="0">
                <a:solidFill>
                  <a:srgbClr val="000000"/>
                </a:solidFill>
                <a:latin typeface="Arial"/>
              </a:rPr>
              <a:t>….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769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 ricercatori </a:t>
            </a:r>
            <a:r>
              <a:rPr lang="it-IT" dirty="0"/>
              <a:t>hanno così scoperto che nei topi più inclini a una ricerca compulsiva della droga, alcuni circuiti neuronali del nucleo </a:t>
            </a:r>
            <a:r>
              <a:rPr lang="it-IT" dirty="0" err="1"/>
              <a:t>accumbens</a:t>
            </a:r>
            <a:r>
              <a:rPr lang="it-IT" dirty="0"/>
              <a:t> – un centro cerebrale deputato all'elaborazione delle risposte agli stimoli gratificanti - si caratterizzavano per la stabilità e l'efficienza delle sinapsi fra i loro neuroni. Queste sinapsi erano quelle in cui era presente un particolare tipo di recettori per il neurotrasmettitore </a:t>
            </a:r>
            <a:r>
              <a:rPr lang="it-IT" dirty="0" smtClean="0"/>
              <a:t>dopamina. Prevalenza D1 vs D2</a:t>
            </a:r>
            <a:endParaRPr lang="it-IT" dirty="0"/>
          </a:p>
          <a:p>
            <a:r>
              <a:rPr lang="it-IT" sz="1000" dirty="0" err="1"/>
              <a:t>Strengthening</a:t>
            </a:r>
            <a:r>
              <a:rPr lang="it-IT" sz="1000" dirty="0"/>
              <a:t> the </a:t>
            </a:r>
            <a:r>
              <a:rPr lang="it-IT" sz="1000" dirty="0" err="1"/>
              <a:t>accumbal</a:t>
            </a:r>
            <a:r>
              <a:rPr lang="it-IT" sz="1000" dirty="0"/>
              <a:t> </a:t>
            </a:r>
            <a:r>
              <a:rPr lang="it-IT" sz="1000" dirty="0" err="1"/>
              <a:t>indirect</a:t>
            </a:r>
            <a:r>
              <a:rPr lang="it-IT" sz="1000" dirty="0"/>
              <a:t> </a:t>
            </a:r>
            <a:r>
              <a:rPr lang="it-IT" sz="1000" dirty="0" err="1"/>
              <a:t>pathway</a:t>
            </a:r>
            <a:r>
              <a:rPr lang="it-IT" sz="1000" dirty="0"/>
              <a:t> </a:t>
            </a:r>
            <a:r>
              <a:rPr lang="it-IT" sz="1000" dirty="0" err="1"/>
              <a:t>promotes</a:t>
            </a:r>
            <a:r>
              <a:rPr lang="it-IT" sz="1000" dirty="0"/>
              <a:t> </a:t>
            </a:r>
            <a:r>
              <a:rPr lang="it-IT" sz="1000" dirty="0" err="1"/>
              <a:t>resilience</a:t>
            </a:r>
            <a:r>
              <a:rPr lang="it-IT" sz="1000" dirty="0"/>
              <a:t> to compulsive cocaine use</a:t>
            </a:r>
          </a:p>
          <a:p>
            <a:r>
              <a:rPr lang="it-IT" sz="1000" b="1" dirty="0">
                <a:hlinkClick r:id="rId2"/>
              </a:rPr>
              <a:t>Roland </a:t>
            </a:r>
            <a:r>
              <a:rPr lang="it-IT" sz="1000" b="1" dirty="0" err="1">
                <a:hlinkClick r:id="rId2"/>
              </a:rPr>
              <a:t>Bock</a:t>
            </a:r>
            <a:r>
              <a:rPr lang="it-IT" sz="1000" b="1" dirty="0"/>
              <a:t>, </a:t>
            </a:r>
            <a:r>
              <a:rPr lang="it-IT" sz="1000" b="1" dirty="0" smtClean="0"/>
              <a:t>et al. 2012</a:t>
            </a:r>
            <a:endParaRPr lang="it-IT" sz="1000" b="1" dirty="0"/>
          </a:p>
          <a:p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585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Iporesponsività</a:t>
            </a:r>
            <a:r>
              <a:rPr lang="it-IT" dirty="0" smtClean="0"/>
              <a:t> del sistema dopaminergico dell’</a:t>
            </a:r>
            <a:r>
              <a:rPr lang="it-IT" dirty="0" err="1" smtClean="0"/>
              <a:t>accumbens</a:t>
            </a:r>
            <a:endParaRPr lang="it-IT" dirty="0" smtClean="0"/>
          </a:p>
          <a:p>
            <a:r>
              <a:rPr lang="it-IT" dirty="0" smtClean="0"/>
              <a:t>Diversa organizzazione delle vie dopaminergiche (D1 vs D2)</a:t>
            </a:r>
          </a:p>
          <a:p>
            <a:r>
              <a:rPr lang="it-IT" dirty="0" smtClean="0"/>
              <a:t>Minore capacità di contrasto corticale (corteccia prefrontale)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1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Comportamento – Modulazione emotiva</a:t>
            </a:r>
          </a:p>
          <a:p>
            <a:r>
              <a:rPr lang="it-IT" sz="3200" dirty="0" smtClean="0"/>
              <a:t>«comportamento particolare – particolare espressione emotiva»</a:t>
            </a:r>
          </a:p>
          <a:p>
            <a:r>
              <a:rPr lang="it-IT" sz="3200" dirty="0" smtClean="0"/>
              <a:t>Ripetizione – Amplificazione (dell’esperienza emotiva)</a:t>
            </a:r>
            <a:endParaRPr lang="it-IT" sz="3200" dirty="0"/>
          </a:p>
          <a:p>
            <a:r>
              <a:rPr lang="it-IT" sz="3200" dirty="0" smtClean="0"/>
              <a:t>Polarizzazione (pieno – vuoto)</a:t>
            </a:r>
          </a:p>
          <a:p>
            <a:r>
              <a:rPr lang="it-IT" sz="3200" dirty="0" err="1" smtClean="0"/>
              <a:t>Craving</a:t>
            </a: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30043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/>
              <a:t>Caratteristiche dei farmaci </a:t>
            </a:r>
            <a:r>
              <a:rPr lang="it-IT" sz="2400" dirty="0" err="1" smtClean="0"/>
              <a:t>anticraving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7620000" cy="2880320"/>
          </a:xfrm>
        </p:spPr>
        <p:txBody>
          <a:bodyPr/>
          <a:lstStyle/>
          <a:p>
            <a:r>
              <a:rPr lang="it-IT" dirty="0" smtClean="0"/>
              <a:t>Specificità</a:t>
            </a:r>
          </a:p>
          <a:p>
            <a:r>
              <a:rPr lang="it-IT" dirty="0" smtClean="0"/>
              <a:t>Interrompere il circuito vuoto/pieno</a:t>
            </a:r>
          </a:p>
          <a:p>
            <a:r>
              <a:rPr lang="it-IT" dirty="0" smtClean="0"/>
              <a:t>Correggere la </a:t>
            </a:r>
            <a:r>
              <a:rPr lang="it-IT" dirty="0" smtClean="0"/>
              <a:t>disforia</a:t>
            </a:r>
          </a:p>
          <a:p>
            <a:r>
              <a:rPr lang="it-IT" dirty="0" smtClean="0"/>
              <a:t>Disturbi da uso di oppioidi</a:t>
            </a:r>
            <a:endParaRPr lang="it-IT" dirty="0" smtClean="0"/>
          </a:p>
          <a:p>
            <a:r>
              <a:rPr lang="it-IT" dirty="0" smtClean="0"/>
              <a:t>Nei disturbi da uso di alcol, cocaina, cannabis non abbiamo farmaci con queste caratteristiche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8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TERAPIA FARMACOLOGICA DEL CRAVING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Giampaolo </a:t>
            </a:r>
            <a:r>
              <a:rPr lang="it-IT" dirty="0" err="1" smtClean="0"/>
              <a:t>Spinnato</a:t>
            </a:r>
            <a:endParaRPr lang="it-IT" dirty="0" smtClean="0"/>
          </a:p>
          <a:p>
            <a:r>
              <a:rPr lang="it-IT" dirty="0" smtClean="0"/>
              <a:t>Responsabile Sert PA2 Asp Palermo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37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Farmacologia del </a:t>
            </a:r>
            <a:r>
              <a:rPr lang="it-IT" dirty="0" err="1" smtClean="0"/>
              <a:t>craving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Specifica per le diverse sostanze</a:t>
            </a:r>
          </a:p>
          <a:p>
            <a:r>
              <a:rPr lang="it-IT" dirty="0" smtClean="0"/>
              <a:t>Generaliste</a:t>
            </a:r>
          </a:p>
        </p:txBody>
      </p:sp>
    </p:spTree>
    <p:extLst>
      <p:ext uri="{BB962C8B-B14F-4D97-AF65-F5344CB8AC3E}">
        <p14:creationId xmlns:p14="http://schemas.microsoft.com/office/powerpoint/2010/main" val="27020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METADONE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Agonista recettori oppiacei</a:t>
            </a:r>
          </a:p>
          <a:p>
            <a:r>
              <a:rPr lang="it-IT" dirty="0" smtClean="0"/>
              <a:t>Mu e kappa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2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BUPRENORFINA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Agonista parziale recettori mu</a:t>
            </a:r>
          </a:p>
          <a:p>
            <a:r>
              <a:rPr lang="it-IT" dirty="0" smtClean="0"/>
              <a:t>Antagonista recettori kappa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31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5876925"/>
            <a:ext cx="8183563" cy="3603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it-IT" sz="1200" dirty="0"/>
          </a:p>
        </p:txBody>
      </p:sp>
      <p:sp>
        <p:nvSpPr>
          <p:cNvPr id="24579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183562" cy="5130800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it-IT" altLang="it-IT" sz="3200" b="1" dirty="0" smtClean="0"/>
              <a:t>SODIO OXIBATO – GHB</a:t>
            </a:r>
          </a:p>
          <a:p>
            <a:r>
              <a:rPr lang="it-IT" altLang="it-IT" sz="2400" dirty="0" smtClean="0">
                <a:solidFill>
                  <a:srgbClr val="002060"/>
                </a:solidFill>
              </a:rPr>
              <a:t>E’ un metabolita del GABA dotato di funzioni di neurotrasmettitore  e di neuromodulatore.</a:t>
            </a:r>
          </a:p>
          <a:p>
            <a:r>
              <a:rPr lang="it-IT" altLang="it-IT" sz="2400" dirty="0" smtClean="0">
                <a:solidFill>
                  <a:srgbClr val="002060"/>
                </a:solidFill>
              </a:rPr>
              <a:t>Agisce sui sia sui recettori GABA (in particolare quelli B), con conseguente potenziamento dell’effetto </a:t>
            </a:r>
            <a:r>
              <a:rPr lang="it-IT" altLang="it-IT" sz="2400" dirty="0" err="1" smtClean="0">
                <a:solidFill>
                  <a:srgbClr val="002060"/>
                </a:solidFill>
              </a:rPr>
              <a:t>GABAergico</a:t>
            </a:r>
            <a:r>
              <a:rPr lang="it-IT" altLang="it-IT" sz="2400" dirty="0" smtClean="0">
                <a:solidFill>
                  <a:srgbClr val="002060"/>
                </a:solidFill>
              </a:rPr>
              <a:t>, e sia su specifici recettori per il GHB, causando un aumento cerebrale di dopamina e serotonina; sarebbero coinvolti anche altri neurotrasmettitori.</a:t>
            </a:r>
          </a:p>
          <a:p>
            <a:pPr lvl="0">
              <a:buClr>
                <a:srgbClr val="A9A57C"/>
              </a:buClr>
            </a:pPr>
            <a:r>
              <a:rPr lang="it-IT" altLang="it-IT" sz="2400" dirty="0">
                <a:solidFill>
                  <a:srgbClr val="002060"/>
                </a:solidFill>
              </a:rPr>
              <a:t>Riproduce gli effetti “</a:t>
            </a:r>
            <a:r>
              <a:rPr lang="it-IT" altLang="it-IT" sz="2400" i="1" dirty="0">
                <a:solidFill>
                  <a:srgbClr val="002060"/>
                </a:solidFill>
              </a:rPr>
              <a:t>gratificanti</a:t>
            </a:r>
            <a:r>
              <a:rPr lang="it-IT" altLang="it-IT" sz="2400" dirty="0">
                <a:solidFill>
                  <a:srgbClr val="002060"/>
                </a:solidFill>
              </a:rPr>
              <a:t>” dell’alcool (effetto alcool mimetico), riduce  il </a:t>
            </a:r>
            <a:r>
              <a:rPr lang="it-IT" altLang="it-IT" sz="2400" dirty="0" err="1">
                <a:solidFill>
                  <a:srgbClr val="002060"/>
                </a:solidFill>
              </a:rPr>
              <a:t>craving</a:t>
            </a:r>
            <a:r>
              <a:rPr lang="it-IT" altLang="it-IT" sz="2400" dirty="0">
                <a:solidFill>
                  <a:srgbClr val="002060"/>
                </a:solidFill>
              </a:rPr>
              <a:t> e il rischio di abuso.</a:t>
            </a:r>
          </a:p>
          <a:p>
            <a:pPr lvl="0">
              <a:buClr>
                <a:srgbClr val="A9A57C"/>
              </a:buClr>
            </a:pPr>
            <a:r>
              <a:rPr lang="it-IT" altLang="it-IT" sz="2400" dirty="0">
                <a:solidFill>
                  <a:srgbClr val="002060"/>
                </a:solidFill>
              </a:rPr>
              <a:t>Sono stati segnalati rischi collegati a possibile abuso; pertanto è consigliato un attento monitoraggio clinico</a:t>
            </a:r>
            <a:endParaRPr lang="it-IT" altLang="it-IT" sz="2400" dirty="0" smtClean="0">
              <a:solidFill>
                <a:srgbClr val="002060"/>
              </a:solidFill>
            </a:endParaRPr>
          </a:p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1133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5373688"/>
            <a:ext cx="8183562" cy="6619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,</a:t>
            </a:r>
            <a:endParaRPr lang="it-IT" sz="1200" dirty="0"/>
          </a:p>
        </p:txBody>
      </p:sp>
      <p:sp>
        <p:nvSpPr>
          <p:cNvPr id="32771" name="Segnaposto contenuto 2"/>
          <p:cNvSpPr>
            <a:spLocks noGrp="1"/>
          </p:cNvSpPr>
          <p:nvPr>
            <p:ph sz="quarter" idx="1"/>
          </p:nvPr>
        </p:nvSpPr>
        <p:spPr>
          <a:xfrm>
            <a:off x="503238" y="530225"/>
            <a:ext cx="7597154" cy="4699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it-IT" altLang="it-IT" sz="4000" b="1" dirty="0" smtClean="0"/>
              <a:t>BACLOFEN</a:t>
            </a:r>
          </a:p>
          <a:p>
            <a:r>
              <a:rPr lang="it-IT" altLang="it-IT" dirty="0" smtClean="0">
                <a:solidFill>
                  <a:srgbClr val="002060"/>
                </a:solidFill>
              </a:rPr>
              <a:t>Modulatore dei recettori GABA, esercitando un’azione agonista; già in uso per la cura della spasticità.</a:t>
            </a:r>
          </a:p>
          <a:p>
            <a:r>
              <a:rPr lang="it-IT" altLang="it-IT" dirty="0" smtClean="0">
                <a:solidFill>
                  <a:srgbClr val="002060"/>
                </a:solidFill>
              </a:rPr>
              <a:t>Diversi studi hanno evidenziato un effetto anti-</a:t>
            </a:r>
            <a:r>
              <a:rPr lang="it-IT" altLang="it-IT" dirty="0" err="1" smtClean="0">
                <a:solidFill>
                  <a:srgbClr val="002060"/>
                </a:solidFill>
              </a:rPr>
              <a:t>craving</a:t>
            </a:r>
            <a:r>
              <a:rPr lang="it-IT" altLang="it-IT" dirty="0" smtClean="0">
                <a:solidFill>
                  <a:srgbClr val="002060"/>
                </a:solidFill>
              </a:rPr>
              <a:t>, in particolare è stata evidenziata una assenza di tossicità del farmaco a livello epatico; per cui si è ipotizzato un suo uso in pazienti con epatopatia cronica in stato avanzato.</a:t>
            </a:r>
          </a:p>
        </p:txBody>
      </p:sp>
    </p:spTree>
    <p:extLst>
      <p:ext uri="{BB962C8B-B14F-4D97-AF65-F5344CB8AC3E}">
        <p14:creationId xmlns:p14="http://schemas.microsoft.com/office/powerpoint/2010/main" val="25450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altLang="it-IT" sz="4000" b="1" dirty="0" smtClean="0">
                <a:solidFill>
                  <a:schemeClr val="tx1"/>
                </a:solidFill>
              </a:rPr>
              <a:t>ACAMPROSATO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>
            <a:normAutofit fontScale="92500"/>
          </a:bodyPr>
          <a:lstStyle/>
          <a:p>
            <a:r>
              <a:rPr lang="it-IT" altLang="it-IT" dirty="0" smtClean="0">
                <a:solidFill>
                  <a:srgbClr val="002060"/>
                </a:solidFill>
              </a:rPr>
              <a:t>E’ un modulatore recettoriale che agisce attraverso il ripristino di un alterato squilibrio tra neurotrasmettitori eccitatori (glutammato) e inibitori (GABA) presente negli alcolisti.</a:t>
            </a:r>
          </a:p>
          <a:p>
            <a:r>
              <a:rPr lang="it-IT" altLang="it-IT" dirty="0" smtClean="0">
                <a:solidFill>
                  <a:srgbClr val="002060"/>
                </a:solidFill>
              </a:rPr>
              <a:t>Inoltre, esercita una importante azione di </a:t>
            </a:r>
            <a:r>
              <a:rPr lang="it-IT" altLang="it-IT" dirty="0" err="1" smtClean="0">
                <a:solidFill>
                  <a:srgbClr val="002060"/>
                </a:solidFill>
              </a:rPr>
              <a:t>neuroprotezione</a:t>
            </a:r>
            <a:r>
              <a:rPr lang="it-IT" altLang="it-IT" dirty="0" smtClean="0">
                <a:solidFill>
                  <a:srgbClr val="002060"/>
                </a:solidFill>
              </a:rPr>
              <a:t> (attività di agonista parziale sul recettore n-</a:t>
            </a:r>
            <a:r>
              <a:rPr lang="it-IT" altLang="it-IT" dirty="0" err="1" smtClean="0">
                <a:solidFill>
                  <a:srgbClr val="002060"/>
                </a:solidFill>
              </a:rPr>
              <a:t>metil</a:t>
            </a:r>
            <a:r>
              <a:rPr lang="it-IT" altLang="it-IT" dirty="0" smtClean="0">
                <a:solidFill>
                  <a:srgbClr val="002060"/>
                </a:solidFill>
              </a:rPr>
              <a:t>-D-</a:t>
            </a:r>
            <a:r>
              <a:rPr lang="it-IT" altLang="it-IT" dirty="0" err="1" smtClean="0">
                <a:solidFill>
                  <a:srgbClr val="002060"/>
                </a:solidFill>
              </a:rPr>
              <a:t>aspartato</a:t>
            </a:r>
            <a:r>
              <a:rPr lang="it-IT" altLang="it-IT" dirty="0" smtClean="0">
                <a:solidFill>
                  <a:srgbClr val="002060"/>
                </a:solidFill>
              </a:rPr>
              <a:t> del glutammato).</a:t>
            </a:r>
          </a:p>
          <a:p>
            <a:pPr lvl="0">
              <a:buClr>
                <a:srgbClr val="A9A57C"/>
              </a:buClr>
            </a:pPr>
            <a:r>
              <a:rPr lang="it-IT" altLang="it-IT" dirty="0">
                <a:solidFill>
                  <a:srgbClr val="002060"/>
                </a:solidFill>
              </a:rPr>
              <a:t>Tale attività determina una normalizzazione sull’</a:t>
            </a:r>
            <a:r>
              <a:rPr lang="it-IT" altLang="it-IT" dirty="0" err="1">
                <a:solidFill>
                  <a:srgbClr val="002060"/>
                </a:solidFill>
              </a:rPr>
              <a:t>ipertono</a:t>
            </a:r>
            <a:r>
              <a:rPr lang="it-IT" altLang="it-IT" dirty="0">
                <a:solidFill>
                  <a:srgbClr val="002060"/>
                </a:solidFill>
              </a:rPr>
              <a:t> </a:t>
            </a:r>
            <a:r>
              <a:rPr lang="it-IT" altLang="it-IT" dirty="0" err="1">
                <a:solidFill>
                  <a:srgbClr val="002060"/>
                </a:solidFill>
              </a:rPr>
              <a:t>glutammatergico</a:t>
            </a:r>
            <a:r>
              <a:rPr lang="it-IT" altLang="it-IT" dirty="0">
                <a:solidFill>
                  <a:srgbClr val="002060"/>
                </a:solidFill>
              </a:rPr>
              <a:t> e successiva riduzione dell’eccessiva entrata di ioni calcio intracellulari con conseguente riduzione del </a:t>
            </a:r>
            <a:r>
              <a:rPr lang="it-IT" altLang="it-IT" i="1" dirty="0" err="1">
                <a:solidFill>
                  <a:srgbClr val="002060"/>
                </a:solidFill>
              </a:rPr>
              <a:t>distress</a:t>
            </a:r>
            <a:r>
              <a:rPr lang="it-IT" altLang="it-IT" dirty="0">
                <a:solidFill>
                  <a:srgbClr val="002060"/>
                </a:solidFill>
              </a:rPr>
              <a:t> associato al </a:t>
            </a:r>
            <a:r>
              <a:rPr lang="it-IT" altLang="it-IT" dirty="0" err="1">
                <a:solidFill>
                  <a:srgbClr val="002060"/>
                </a:solidFill>
              </a:rPr>
              <a:t>craving</a:t>
            </a:r>
            <a:r>
              <a:rPr lang="it-IT" altLang="it-IT" dirty="0" smtClean="0">
                <a:solidFill>
                  <a:srgbClr val="002060"/>
                </a:solidFill>
              </a:rPr>
              <a:t>.</a:t>
            </a:r>
            <a:endParaRPr lang="it-IT" alt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200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sz="3600" b="1" dirty="0" smtClean="0">
                <a:solidFill>
                  <a:schemeClr val="tx1"/>
                </a:solidFill>
              </a:rPr>
              <a:t>DISULFIRAM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183562" cy="45365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A9A57C"/>
              </a:buClr>
            </a:pPr>
            <a:r>
              <a:rPr lang="it-IT" altLang="it-IT" sz="2000" dirty="0" smtClean="0">
                <a:solidFill>
                  <a:srgbClr val="002060"/>
                </a:solidFill>
              </a:rPr>
              <a:t>Blocca le reazioni metaboliche del catabolismo dell’alcool con aumento di acetaldeide; per cui in caso di bevuta si hanno razioni vasomotorie, cardiovascolari, digestive, cefalea, dispnea, malessere generale.</a:t>
            </a:r>
          </a:p>
          <a:p>
            <a:pPr>
              <a:buClr>
                <a:srgbClr val="A9A57C"/>
              </a:buClr>
            </a:pPr>
            <a:r>
              <a:rPr lang="it-IT" altLang="it-IT" sz="2000" dirty="0" smtClean="0">
                <a:solidFill>
                  <a:srgbClr val="002060"/>
                </a:solidFill>
              </a:rPr>
              <a:t>Impedisce l’assunzione di alcool.</a:t>
            </a:r>
          </a:p>
          <a:p>
            <a:pPr lvl="0">
              <a:buClr>
                <a:srgbClr val="A9A57C"/>
              </a:buClr>
            </a:pPr>
            <a:r>
              <a:rPr lang="it-IT" altLang="it-IT" sz="2000" dirty="0" smtClean="0">
                <a:solidFill>
                  <a:srgbClr val="002060"/>
                </a:solidFill>
              </a:rPr>
              <a:t>Studi </a:t>
            </a:r>
            <a:r>
              <a:rPr lang="it-IT" altLang="it-IT" sz="2000" dirty="0">
                <a:solidFill>
                  <a:srgbClr val="002060"/>
                </a:solidFill>
              </a:rPr>
              <a:t>recenti hanno evidenziato una azione </a:t>
            </a:r>
            <a:r>
              <a:rPr lang="it-IT" altLang="it-IT" sz="2000" dirty="0" err="1">
                <a:solidFill>
                  <a:srgbClr val="002060"/>
                </a:solidFill>
              </a:rPr>
              <a:t>anticraving</a:t>
            </a:r>
            <a:r>
              <a:rPr lang="it-IT" altLang="it-IT" sz="2000" dirty="0">
                <a:solidFill>
                  <a:srgbClr val="002060"/>
                </a:solidFill>
              </a:rPr>
              <a:t> nei confronti della cocaina con un meccanismo diverso rispetto al precedente.</a:t>
            </a:r>
          </a:p>
          <a:p>
            <a:pPr lvl="0">
              <a:buClr>
                <a:srgbClr val="A9A57C"/>
              </a:buClr>
            </a:pPr>
            <a:r>
              <a:rPr lang="it-IT" altLang="it-IT" sz="2000" dirty="0">
                <a:solidFill>
                  <a:srgbClr val="002060"/>
                </a:solidFill>
              </a:rPr>
              <a:t>Si ha un effetto inibente sull’enzima dopamina-beta-</a:t>
            </a:r>
            <a:r>
              <a:rPr lang="it-IT" altLang="it-IT" sz="2000" dirty="0" err="1">
                <a:solidFill>
                  <a:srgbClr val="002060"/>
                </a:solidFill>
              </a:rPr>
              <a:t>idrossilasi</a:t>
            </a:r>
            <a:r>
              <a:rPr lang="it-IT" altLang="it-IT" sz="2000" dirty="0">
                <a:solidFill>
                  <a:srgbClr val="002060"/>
                </a:solidFill>
              </a:rPr>
              <a:t> (DBH) che media la trasformazione della dopamina in noradrenalina.</a:t>
            </a:r>
          </a:p>
          <a:p>
            <a:pPr lvl="0">
              <a:buClr>
                <a:srgbClr val="A9A57C"/>
              </a:buClr>
            </a:pPr>
            <a:r>
              <a:rPr lang="it-IT" altLang="it-IT" sz="2000" dirty="0">
                <a:solidFill>
                  <a:srgbClr val="002060"/>
                </a:solidFill>
              </a:rPr>
              <a:t>Ciò causa un aumento della dopamina con un effetto </a:t>
            </a:r>
            <a:r>
              <a:rPr lang="it-IT" altLang="it-IT" sz="2000" dirty="0" err="1">
                <a:solidFill>
                  <a:srgbClr val="002060"/>
                </a:solidFill>
              </a:rPr>
              <a:t>dopamino</a:t>
            </a:r>
            <a:r>
              <a:rPr lang="it-IT" altLang="it-IT" sz="2000" dirty="0">
                <a:solidFill>
                  <a:srgbClr val="002060"/>
                </a:solidFill>
              </a:rPr>
              <a:t> agonista</a:t>
            </a:r>
            <a:r>
              <a:rPr lang="it-IT" altLang="it-IT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it-IT" altLang="it-IT" sz="2000" dirty="0">
                <a:solidFill>
                  <a:srgbClr val="002060"/>
                </a:solidFill>
              </a:rPr>
              <a:t>Si avrebbe un’azione sostitutiva nei confronti della cocaina, la cui azione determina un aumento di dopamina attraverso l’inibizione del </a:t>
            </a:r>
            <a:r>
              <a:rPr lang="it-IT" altLang="it-IT" sz="2000" dirty="0" err="1">
                <a:solidFill>
                  <a:srgbClr val="002060"/>
                </a:solidFill>
              </a:rPr>
              <a:t>reuptake</a:t>
            </a:r>
            <a:r>
              <a:rPr lang="it-IT" altLang="it-IT" sz="2000" dirty="0">
                <a:solidFill>
                  <a:srgbClr val="002060"/>
                </a:solidFill>
              </a:rPr>
              <a:t>.</a:t>
            </a:r>
          </a:p>
          <a:p>
            <a:r>
              <a:rPr lang="it-IT" altLang="it-IT" sz="2000" dirty="0">
                <a:solidFill>
                  <a:srgbClr val="002060"/>
                </a:solidFill>
              </a:rPr>
              <a:t>Per questa azione dopaminergica si è ipotizzata una azione </a:t>
            </a:r>
            <a:r>
              <a:rPr lang="it-IT" altLang="it-IT" sz="2000" dirty="0" err="1">
                <a:solidFill>
                  <a:srgbClr val="002060"/>
                </a:solidFill>
              </a:rPr>
              <a:t>anticraving</a:t>
            </a:r>
            <a:r>
              <a:rPr lang="it-IT" altLang="it-IT" sz="2000" dirty="0">
                <a:solidFill>
                  <a:srgbClr val="002060"/>
                </a:solidFill>
              </a:rPr>
              <a:t> estesa a tutte le sostanze e al </a:t>
            </a:r>
            <a:r>
              <a:rPr lang="it-IT" altLang="it-IT" sz="2000" dirty="0" smtClean="0">
                <a:solidFill>
                  <a:srgbClr val="002060"/>
                </a:solidFill>
              </a:rPr>
              <a:t>GAP.</a:t>
            </a:r>
            <a:endParaRPr lang="it-IT" altLang="it-IT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5157788"/>
            <a:ext cx="8183562" cy="11509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it-IT" sz="1200" dirty="0"/>
          </a:p>
        </p:txBody>
      </p:sp>
      <p:sp>
        <p:nvSpPr>
          <p:cNvPr id="26627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183562" cy="4699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it-IT" altLang="it-IT" sz="4000" b="1" dirty="0" smtClean="0"/>
              <a:t>NALTREXONE</a:t>
            </a:r>
          </a:p>
          <a:p>
            <a:r>
              <a:rPr lang="it-IT" altLang="it-IT" dirty="0" smtClean="0">
                <a:solidFill>
                  <a:srgbClr val="002060"/>
                </a:solidFill>
              </a:rPr>
              <a:t>Esercita un’azione antagonista su tutti i recettori degli oppioidi (mu, delta e k) e ne riduce il rinforzo positivo con conseguente riduzione del rilascio di dopamina nel </a:t>
            </a:r>
            <a:r>
              <a:rPr lang="it-IT" altLang="it-IT" i="1" dirty="0" smtClean="0">
                <a:solidFill>
                  <a:srgbClr val="002060"/>
                </a:solidFill>
              </a:rPr>
              <a:t>nucleo </a:t>
            </a:r>
            <a:r>
              <a:rPr lang="it-IT" altLang="it-IT" i="1" dirty="0" err="1" smtClean="0">
                <a:solidFill>
                  <a:srgbClr val="002060"/>
                </a:solidFill>
              </a:rPr>
              <a:t>accubens</a:t>
            </a:r>
            <a:r>
              <a:rPr lang="it-IT" altLang="it-IT" dirty="0" smtClean="0">
                <a:solidFill>
                  <a:srgbClr val="002060"/>
                </a:solidFill>
              </a:rPr>
              <a:t>.</a:t>
            </a:r>
          </a:p>
          <a:p>
            <a:r>
              <a:rPr lang="it-IT" altLang="it-IT" dirty="0" smtClean="0">
                <a:solidFill>
                  <a:srgbClr val="002060"/>
                </a:solidFill>
              </a:rPr>
              <a:t>In tal modo si ha una diminuzione dell’effetto dell’alcool con riduzione del </a:t>
            </a:r>
            <a:r>
              <a:rPr lang="it-IT" altLang="it-IT" dirty="0" err="1" smtClean="0">
                <a:solidFill>
                  <a:srgbClr val="002060"/>
                </a:solidFill>
              </a:rPr>
              <a:t>craving</a:t>
            </a:r>
            <a:r>
              <a:rPr lang="it-IT" altLang="it-IT" dirty="0" smtClean="0">
                <a:solidFill>
                  <a:srgbClr val="002060"/>
                </a:solidFill>
              </a:rPr>
              <a:t> sia sugli alcolisti che sui bevitori “</a:t>
            </a:r>
            <a:r>
              <a:rPr lang="it-IT" altLang="it-IT" i="1" dirty="0" smtClean="0">
                <a:solidFill>
                  <a:srgbClr val="002060"/>
                </a:solidFill>
              </a:rPr>
              <a:t>sociali</a:t>
            </a:r>
            <a:r>
              <a:rPr lang="it-IT" altLang="it-IT" dirty="0" smtClean="0">
                <a:solidFill>
                  <a:srgbClr val="002060"/>
                </a:solidFill>
              </a:rPr>
              <a:t>” con riduzione o sospensione dell’uso di alcool.</a:t>
            </a:r>
          </a:p>
        </p:txBody>
      </p:sp>
    </p:spTree>
    <p:extLst>
      <p:ext uri="{BB962C8B-B14F-4D97-AF65-F5344CB8AC3E}">
        <p14:creationId xmlns:p14="http://schemas.microsoft.com/office/powerpoint/2010/main" val="5912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83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chemeClr val="tx1"/>
                </a:solidFill>
              </a:rPr>
              <a:t>NALMEFENE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it-IT" sz="40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</a:rPr>
              <a:t>E’ un antagonista dei recettori oppioidi mu e delta e un agonista parziale dei recettori oppioidi 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</a:rPr>
              <a:t>Rispetto al </a:t>
            </a:r>
            <a:r>
              <a:rPr lang="it-IT" dirty="0" err="1" smtClean="0">
                <a:solidFill>
                  <a:srgbClr val="002060"/>
                </a:solidFill>
              </a:rPr>
              <a:t>naltrexone</a:t>
            </a:r>
            <a:r>
              <a:rPr lang="it-IT" dirty="0" smtClean="0">
                <a:solidFill>
                  <a:srgbClr val="002060"/>
                </a:solidFill>
              </a:rPr>
              <a:t> ha una maggiore affinità per i recettori k e delta.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2060"/>
                </a:solidFill>
              </a:rPr>
              <a:t>Nell’uso cronico il «</a:t>
            </a:r>
            <a:r>
              <a:rPr lang="it-IT" dirty="0" err="1" smtClean="0">
                <a:solidFill>
                  <a:srgbClr val="002060"/>
                </a:solidFill>
              </a:rPr>
              <a:t>signalling</a:t>
            </a:r>
            <a:r>
              <a:rPr lang="it-IT" dirty="0" smtClean="0">
                <a:solidFill>
                  <a:srgbClr val="002060"/>
                </a:solidFill>
              </a:rPr>
              <a:t>» dei recettori mu si attenua ed aumenta quello dei recettori k</a:t>
            </a:r>
          </a:p>
          <a:p>
            <a:pPr lvl="0">
              <a:buClr>
                <a:srgbClr val="A9A57C"/>
              </a:buClr>
            </a:pPr>
            <a:r>
              <a:rPr lang="it-IT" altLang="it-IT" dirty="0" err="1">
                <a:solidFill>
                  <a:srgbClr val="002060"/>
                </a:solidFill>
              </a:rPr>
              <a:t>Puo’</a:t>
            </a:r>
            <a:r>
              <a:rPr lang="it-IT" altLang="it-IT" dirty="0">
                <a:solidFill>
                  <a:srgbClr val="002060"/>
                </a:solidFill>
              </a:rPr>
              <a:t> essere somministrato «on </a:t>
            </a:r>
            <a:r>
              <a:rPr lang="it-IT" altLang="it-IT" dirty="0" err="1">
                <a:solidFill>
                  <a:srgbClr val="002060"/>
                </a:solidFill>
              </a:rPr>
              <a:t>domand</a:t>
            </a:r>
            <a:r>
              <a:rPr lang="it-IT" altLang="it-IT" dirty="0">
                <a:solidFill>
                  <a:srgbClr val="002060"/>
                </a:solidFill>
              </a:rPr>
              <a:t>» senza dover richiedere una completa astinenza.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farmaci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Bromocriptina</a:t>
            </a:r>
            <a:endParaRPr lang="it-IT" dirty="0" smtClean="0"/>
          </a:p>
          <a:p>
            <a:r>
              <a:rPr lang="it-IT" dirty="0" err="1" smtClean="0"/>
              <a:t>Desimipramina</a:t>
            </a:r>
            <a:endParaRPr lang="it-IT" dirty="0" smtClean="0"/>
          </a:p>
          <a:p>
            <a:r>
              <a:rPr lang="it-IT" dirty="0" smtClean="0"/>
              <a:t>SSRI (</a:t>
            </a:r>
            <a:r>
              <a:rPr lang="it-IT" dirty="0" err="1" smtClean="0"/>
              <a:t>fluoxetina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Topiramato</a:t>
            </a:r>
            <a:endParaRPr lang="it-IT" dirty="0" smtClean="0"/>
          </a:p>
          <a:p>
            <a:r>
              <a:rPr lang="it-IT" dirty="0" smtClean="0"/>
              <a:t>Bupropione</a:t>
            </a:r>
          </a:p>
          <a:p>
            <a:r>
              <a:rPr lang="it-IT" dirty="0" err="1" smtClean="0"/>
              <a:t>Ondansetron</a:t>
            </a:r>
            <a:r>
              <a:rPr lang="it-IT" dirty="0" smtClean="0"/>
              <a:t> (</a:t>
            </a:r>
            <a:r>
              <a:rPr lang="it-IT" dirty="0" err="1" smtClean="0"/>
              <a:t>Zofran</a:t>
            </a:r>
            <a:r>
              <a:rPr lang="it-IT" dirty="0" smtClean="0"/>
              <a:t>) antagonista 5HT3</a:t>
            </a:r>
          </a:p>
          <a:p>
            <a:r>
              <a:rPr lang="it-IT" dirty="0" err="1" smtClean="0"/>
              <a:t>Buspirone</a:t>
            </a:r>
            <a:r>
              <a:rPr lang="it-IT" dirty="0" smtClean="0"/>
              <a:t> agonista 5HT1a (preparato galenico)</a:t>
            </a:r>
          </a:p>
          <a:p>
            <a:r>
              <a:rPr lang="it-IT" dirty="0" err="1" smtClean="0"/>
              <a:t>Acetilcisteina</a:t>
            </a:r>
            <a:endParaRPr lang="it-IT" dirty="0" smtClean="0"/>
          </a:p>
          <a:p>
            <a:r>
              <a:rPr lang="it-IT" dirty="0" err="1" smtClean="0"/>
              <a:t>Modafinil</a:t>
            </a:r>
            <a:endParaRPr lang="it-IT" dirty="0" smtClean="0"/>
          </a:p>
          <a:p>
            <a:r>
              <a:rPr lang="it-IT" dirty="0" err="1" smtClean="0"/>
              <a:t>Metilfenidato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27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Terapia farmacologica del </a:t>
            </a:r>
            <a:r>
              <a:rPr lang="it-IT" dirty="0" err="1" smtClean="0"/>
              <a:t>craving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Cosa è il </a:t>
            </a:r>
            <a:r>
              <a:rPr lang="it-IT" dirty="0" err="1" smtClean="0"/>
              <a:t>craving</a:t>
            </a:r>
            <a:r>
              <a:rPr lang="it-IT" dirty="0" smtClean="0"/>
              <a:t>?</a:t>
            </a:r>
          </a:p>
          <a:p>
            <a:r>
              <a:rPr lang="it-IT" dirty="0" smtClean="0"/>
              <a:t>Cosa significa curare il </a:t>
            </a:r>
            <a:r>
              <a:rPr lang="it-IT" dirty="0" err="1" smtClean="0"/>
              <a:t>craving</a:t>
            </a:r>
            <a:r>
              <a:rPr lang="it-IT" dirty="0" smtClean="0"/>
              <a:t>?</a:t>
            </a:r>
          </a:p>
          <a:p>
            <a:r>
              <a:rPr lang="it-IT" dirty="0" smtClean="0"/>
              <a:t>Può esistere una terapia farmacologica del </a:t>
            </a:r>
            <a:r>
              <a:rPr lang="it-IT" dirty="0" err="1" smtClean="0"/>
              <a:t>craving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7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Non esistono farmaci </a:t>
            </a:r>
            <a:r>
              <a:rPr lang="it-IT" dirty="0" err="1" smtClean="0"/>
              <a:t>anticraving</a:t>
            </a:r>
            <a:r>
              <a:rPr lang="it-IT" dirty="0" smtClean="0"/>
              <a:t> in senso stretto</a:t>
            </a:r>
          </a:p>
          <a:p>
            <a:r>
              <a:rPr lang="it-IT" dirty="0" smtClean="0"/>
              <a:t>Abbiamo farmaci correlati alla specifica sostanza con azione agonista o antagonista</a:t>
            </a:r>
          </a:p>
          <a:p>
            <a:r>
              <a:rPr lang="it-IT" dirty="0" smtClean="0"/>
              <a:t>Nonostante una parziale conoscenza dei meccanismi del </a:t>
            </a:r>
            <a:r>
              <a:rPr lang="it-IT" dirty="0" err="1" smtClean="0"/>
              <a:t>craving</a:t>
            </a:r>
            <a:r>
              <a:rPr lang="it-IT" dirty="0" smtClean="0"/>
              <a:t> l’esperienza farmacologica è di fatto fallimentare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58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>
            <a:normAutofit/>
          </a:bodyPr>
          <a:lstStyle/>
          <a:p>
            <a:r>
              <a:rPr lang="it-IT" dirty="0" smtClean="0"/>
              <a:t>Cosa è il </a:t>
            </a:r>
            <a:r>
              <a:rPr lang="it-IT" dirty="0" err="1" smtClean="0"/>
              <a:t>craving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620000" cy="4916016"/>
          </a:xfrm>
        </p:spPr>
        <p:txBody>
          <a:bodyPr>
            <a:normAutofit/>
          </a:bodyPr>
          <a:lstStyle/>
          <a:p>
            <a:r>
              <a:rPr lang="it-IT" sz="2400" dirty="0"/>
              <a:t>Il </a:t>
            </a:r>
            <a:r>
              <a:rPr lang="it-IT" sz="2400" dirty="0" err="1"/>
              <a:t>craving</a:t>
            </a:r>
            <a:r>
              <a:rPr lang="it-IT" sz="2400" dirty="0"/>
              <a:t> è soltanto una manifestazione patologica</a:t>
            </a:r>
          </a:p>
          <a:p>
            <a:r>
              <a:rPr lang="it-IT" sz="2400" dirty="0"/>
              <a:t>O esiste un </a:t>
            </a:r>
            <a:r>
              <a:rPr lang="it-IT" sz="2400" dirty="0" err="1"/>
              <a:t>craving</a:t>
            </a:r>
            <a:r>
              <a:rPr lang="it-IT" sz="2400" dirty="0"/>
              <a:t> fisiologico</a:t>
            </a:r>
          </a:p>
          <a:p>
            <a:r>
              <a:rPr lang="it-IT" sz="2400" dirty="0"/>
              <a:t>Il </a:t>
            </a:r>
            <a:r>
              <a:rPr lang="it-IT" sz="2400" dirty="0" err="1"/>
              <a:t>craving</a:t>
            </a:r>
            <a:r>
              <a:rPr lang="it-IT" sz="2400" dirty="0"/>
              <a:t> è appreso</a:t>
            </a:r>
            <a:r>
              <a:rPr lang="it-IT" sz="2400" dirty="0" smtClean="0"/>
              <a:t>? O è innato</a:t>
            </a:r>
            <a:endParaRPr lang="it-IT" sz="2400" dirty="0"/>
          </a:p>
          <a:p>
            <a:r>
              <a:rPr lang="it-IT" sz="2400" dirty="0" smtClean="0"/>
              <a:t>Il </a:t>
            </a:r>
            <a:r>
              <a:rPr lang="it-IT" sz="2400" dirty="0" err="1" smtClean="0"/>
              <a:t>craving</a:t>
            </a:r>
            <a:r>
              <a:rPr lang="it-IT" sz="2400" dirty="0" smtClean="0"/>
              <a:t> è una esperienza?</a:t>
            </a:r>
          </a:p>
          <a:p>
            <a:r>
              <a:rPr lang="it-IT" sz="2400" dirty="0" smtClean="0"/>
              <a:t>Che tipo di esperienza è?</a:t>
            </a:r>
          </a:p>
          <a:p>
            <a:r>
              <a:rPr lang="it-IT" sz="2400" dirty="0" smtClean="0"/>
              <a:t>Il </a:t>
            </a:r>
            <a:r>
              <a:rPr lang="it-IT" sz="2400" dirty="0" err="1" smtClean="0"/>
              <a:t>craving</a:t>
            </a:r>
            <a:r>
              <a:rPr lang="it-IT" sz="2400" dirty="0" smtClean="0"/>
              <a:t> è specifico per le diverse sostanze o comportamenti?</a:t>
            </a:r>
          </a:p>
          <a:p>
            <a:r>
              <a:rPr lang="it-IT" sz="2400" dirty="0" smtClean="0"/>
              <a:t>Il </a:t>
            </a:r>
            <a:r>
              <a:rPr lang="it-IT" sz="2400" dirty="0" err="1" smtClean="0"/>
              <a:t>craving</a:t>
            </a:r>
            <a:r>
              <a:rPr lang="it-IT" sz="2400" dirty="0" smtClean="0"/>
              <a:t> è generato solo da comportamenti?</a:t>
            </a:r>
          </a:p>
          <a:p>
            <a:r>
              <a:rPr lang="it-IT" sz="2400" dirty="0" smtClean="0"/>
              <a:t>I pensieri possono generare un </a:t>
            </a:r>
            <a:r>
              <a:rPr lang="it-IT" sz="2400" dirty="0" err="1" smtClean="0"/>
              <a:t>craving</a:t>
            </a:r>
            <a:r>
              <a:rPr lang="it-IT" sz="2400" dirty="0" smtClean="0"/>
              <a:t>?</a:t>
            </a:r>
          </a:p>
          <a:p>
            <a:r>
              <a:rPr lang="it-IT" sz="2400" dirty="0" smtClean="0"/>
              <a:t>Quale è il rapporto tra </a:t>
            </a:r>
            <a:r>
              <a:rPr lang="it-IT" sz="2400" dirty="0" err="1" smtClean="0"/>
              <a:t>craving</a:t>
            </a:r>
            <a:r>
              <a:rPr lang="it-IT" sz="2400" dirty="0" smtClean="0"/>
              <a:t> ed emozioni?</a:t>
            </a:r>
          </a:p>
          <a:p>
            <a:r>
              <a:rPr lang="it-IT" sz="2400" dirty="0" smtClean="0"/>
              <a:t>Il </a:t>
            </a:r>
            <a:r>
              <a:rPr lang="it-IT" sz="2400" dirty="0" err="1" smtClean="0"/>
              <a:t>craving</a:t>
            </a:r>
            <a:r>
              <a:rPr lang="it-IT" sz="2400" dirty="0" smtClean="0"/>
              <a:t> è un emozione o ha un correlato emotivo?</a:t>
            </a:r>
          </a:p>
          <a:p>
            <a:endParaRPr lang="it-IT" sz="3200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0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620000" cy="10081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4800" dirty="0" smtClean="0">
                <a:solidFill>
                  <a:schemeClr val="tx1"/>
                </a:solidFill>
              </a:rPr>
              <a:t>Cosa </a:t>
            </a:r>
            <a:r>
              <a:rPr lang="it-IT" sz="4800" dirty="0">
                <a:solidFill>
                  <a:schemeClr val="tx1"/>
                </a:solidFill>
              </a:rPr>
              <a:t>è il </a:t>
            </a:r>
            <a:r>
              <a:rPr lang="it-IT" sz="4800" dirty="0" err="1" smtClean="0">
                <a:solidFill>
                  <a:schemeClr val="tx1"/>
                </a:solidFill>
              </a:rPr>
              <a:t>craving</a:t>
            </a:r>
            <a:r>
              <a:rPr lang="it-IT" sz="4800" dirty="0" smtClean="0">
                <a:solidFill>
                  <a:schemeClr val="tx1"/>
                </a:solidFill>
              </a:rPr>
              <a:t/>
            </a:r>
            <a:br>
              <a:rPr lang="it-IT" sz="4800" dirty="0" smtClean="0">
                <a:solidFill>
                  <a:schemeClr val="tx1"/>
                </a:solidFill>
              </a:rPr>
            </a:br>
            <a:r>
              <a:rPr lang="it-IT" altLang="it-IT" sz="1300" dirty="0" smtClean="0"/>
              <a:t>(</a:t>
            </a:r>
            <a:r>
              <a:rPr lang="it-IT" altLang="it-IT" sz="1300" dirty="0"/>
              <a:t>descrizione)</a:t>
            </a:r>
            <a:br>
              <a:rPr lang="it-IT" altLang="it-IT" sz="1300" dirty="0"/>
            </a:br>
            <a:endParaRPr lang="it-IT" sz="1300" dirty="0">
              <a:solidFill>
                <a:schemeClr val="tx1"/>
              </a:solidFill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it-IT" altLang="it-IT" dirty="0" smtClean="0"/>
              <a:t>	</a:t>
            </a:r>
            <a:r>
              <a:rPr lang="it-IT" altLang="it-IT" sz="3200" dirty="0" smtClean="0"/>
              <a:t>Per “</a:t>
            </a:r>
            <a:r>
              <a:rPr lang="it-IT" altLang="it-IT" sz="3200" b="1" dirty="0" smtClean="0"/>
              <a:t>CRAVING</a:t>
            </a:r>
            <a:r>
              <a:rPr lang="it-IT" altLang="it-IT" sz="3200" dirty="0" smtClean="0"/>
              <a:t>” o appetizione </a:t>
            </a:r>
            <a:r>
              <a:rPr lang="it-IT" altLang="it-IT" sz="3200" i="1" dirty="0" smtClean="0">
                <a:solidFill>
                  <a:srgbClr val="FF0000"/>
                </a:solidFill>
              </a:rPr>
              <a:t>patologica</a:t>
            </a:r>
            <a:r>
              <a:rPr lang="it-IT" altLang="it-IT" sz="3200" dirty="0" smtClean="0"/>
              <a:t> si intende il desiderio irrefrenabile di assumere una sostanza o produrre un comportamento; tale desiderio se non soddisfatto provoca sofferenza psichica e </a:t>
            </a:r>
            <a:r>
              <a:rPr lang="it-IT" altLang="it-IT" sz="3200" dirty="0"/>
              <a:t>fisica (</a:t>
            </a:r>
            <a:r>
              <a:rPr lang="it-IT" altLang="it-IT" sz="3200" dirty="0" smtClean="0"/>
              <a:t>astenia, anoressia, ansia, insonnia, irritabilità, aggressività, depressione, iperattività)</a:t>
            </a:r>
          </a:p>
          <a:p>
            <a:pPr>
              <a:buFont typeface="Wingdings 2" pitchFamily="18" charset="2"/>
              <a:buNone/>
            </a:pP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13816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5445125"/>
            <a:ext cx="8183562" cy="590550"/>
          </a:xfrm>
        </p:spPr>
        <p:txBody>
          <a:bodyPr/>
          <a:lstStyle/>
          <a:p>
            <a:pPr algn="ctr">
              <a:defRPr/>
            </a:pPr>
            <a:r>
              <a:rPr lang="it-IT" sz="1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,</a:t>
            </a:r>
            <a:endParaRPr lang="it-IT" sz="1200" dirty="0"/>
          </a:p>
        </p:txBody>
      </p:sp>
      <p:sp>
        <p:nvSpPr>
          <p:cNvPr id="17411" name="Segnaposto contenuto 2"/>
          <p:cNvSpPr>
            <a:spLocks noGrp="1"/>
          </p:cNvSpPr>
          <p:nvPr>
            <p:ph sz="quarter" idx="1"/>
          </p:nvPr>
        </p:nvSpPr>
        <p:spPr>
          <a:xfrm>
            <a:off x="503238" y="530225"/>
            <a:ext cx="8183562" cy="4843463"/>
          </a:xfrm>
        </p:spPr>
        <p:txBody>
          <a:bodyPr/>
          <a:lstStyle/>
          <a:p>
            <a:endParaRPr lang="it-IT" altLang="it-IT" sz="3000" dirty="0" smtClean="0">
              <a:solidFill>
                <a:srgbClr val="FF0000"/>
              </a:solidFill>
            </a:endParaRPr>
          </a:p>
          <a:p>
            <a:r>
              <a:rPr lang="it-IT" altLang="it-IT" sz="4000" dirty="0" smtClean="0"/>
              <a:t>Il sistema “</a:t>
            </a:r>
            <a:r>
              <a:rPr lang="it-IT" altLang="it-IT" sz="4000" i="1" dirty="0" smtClean="0"/>
              <a:t>a ricompensa</a:t>
            </a:r>
            <a:r>
              <a:rPr lang="it-IT" altLang="it-IT" sz="4000" dirty="0" smtClean="0"/>
              <a:t>” </a:t>
            </a:r>
            <a:r>
              <a:rPr lang="it-IT" altLang="it-IT" sz="4000" i="1" dirty="0" smtClean="0">
                <a:solidFill>
                  <a:srgbClr val="FF0000"/>
                </a:solidFill>
              </a:rPr>
              <a:t>fisiologicamente</a:t>
            </a:r>
            <a:r>
              <a:rPr lang="it-IT" altLang="it-IT" sz="4000" dirty="0" smtClean="0"/>
              <a:t> è deputato a produrre  il piacere legati a diversi stimoli (cibo, sonno, attività sessuale, </a:t>
            </a:r>
            <a:r>
              <a:rPr lang="it-IT" altLang="it-IT" sz="4000" dirty="0" err="1" smtClean="0"/>
              <a:t>etc</a:t>
            </a:r>
            <a:r>
              <a:rPr lang="it-IT" altLang="it-IT" sz="4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882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Cosa è il </a:t>
            </a:r>
            <a:r>
              <a:rPr lang="it-IT" dirty="0" err="1" smtClean="0">
                <a:solidFill>
                  <a:schemeClr val="tx1"/>
                </a:solidFill>
              </a:rPr>
              <a:t>craving</a:t>
            </a:r>
            <a:r>
              <a:rPr lang="it-IT" dirty="0" smtClean="0">
                <a:solidFill>
                  <a:schemeClr val="tx1"/>
                </a:solidFill>
              </a:rPr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8229600" cy="3160008"/>
          </a:xfrm>
        </p:spPr>
        <p:txBody>
          <a:bodyPr/>
          <a:lstStyle/>
          <a:p>
            <a:r>
              <a:rPr lang="it-IT" dirty="0" err="1"/>
              <a:t>Craving</a:t>
            </a:r>
            <a:r>
              <a:rPr lang="it-IT" dirty="0"/>
              <a:t>: un processo cognitivo </a:t>
            </a:r>
            <a:r>
              <a:rPr lang="it-IT" dirty="0" smtClean="0"/>
              <a:t>complesso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   </a:t>
            </a:r>
            <a:r>
              <a:rPr lang="it-IT" sz="1800" dirty="0" smtClean="0"/>
              <a:t>G. </a:t>
            </a:r>
            <a:r>
              <a:rPr lang="it-IT" sz="1800" dirty="0" err="1" smtClean="0"/>
              <a:t>Gerra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137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Aree cerebrali coinvolte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714" y="1759533"/>
            <a:ext cx="5078572" cy="38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CRAVING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Ruolo della </a:t>
            </a:r>
            <a:r>
              <a:rPr lang="it-IT" sz="2400" dirty="0" err="1" smtClean="0"/>
              <a:t>shell</a:t>
            </a:r>
            <a:r>
              <a:rPr lang="it-IT" sz="2400" dirty="0" smtClean="0"/>
              <a:t> dell’</a:t>
            </a:r>
            <a:r>
              <a:rPr lang="it-IT" sz="2400" dirty="0" err="1" smtClean="0"/>
              <a:t>accumbens</a:t>
            </a:r>
            <a:endParaRPr lang="it-IT" sz="2400" dirty="0" smtClean="0"/>
          </a:p>
          <a:p>
            <a:r>
              <a:rPr lang="it-IT" sz="2400" dirty="0" smtClean="0"/>
              <a:t>Fase anticipatoria</a:t>
            </a:r>
          </a:p>
          <a:p>
            <a:r>
              <a:rPr lang="it-IT" sz="2400" dirty="0" smtClean="0"/>
              <a:t>Memorizzazione</a:t>
            </a:r>
          </a:p>
          <a:p>
            <a:r>
              <a:rPr lang="it-IT" altLang="it-IT" sz="2400" dirty="0"/>
              <a:t>l’</a:t>
            </a:r>
            <a:r>
              <a:rPr lang="it-IT" altLang="it-IT" sz="2400" dirty="0" err="1"/>
              <a:t>increzione</a:t>
            </a:r>
            <a:r>
              <a:rPr lang="it-IT" altLang="it-IT" sz="2400" dirty="0"/>
              <a:t> di dopamina nel sistema a ricompensa </a:t>
            </a:r>
            <a:r>
              <a:rPr lang="it-IT" altLang="it-IT" sz="2400" dirty="0" err="1"/>
              <a:t>mesolimbico</a:t>
            </a:r>
            <a:r>
              <a:rPr lang="it-IT" altLang="it-IT" sz="2400" dirty="0"/>
              <a:t> e in particolare nel nucleo </a:t>
            </a:r>
            <a:r>
              <a:rPr lang="it-IT" altLang="it-IT" sz="2400" dirty="0" err="1"/>
              <a:t>accumbens</a:t>
            </a:r>
            <a:r>
              <a:rPr lang="it-IT" altLang="it-IT" sz="2400" dirty="0"/>
              <a:t> con il coinvolgimento di serotonina, endorfine, GABA, glutammato</a:t>
            </a:r>
            <a:r>
              <a:rPr lang="it-IT" altLang="it-IT" sz="2400" dirty="0" smtClean="0"/>
              <a:t>.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9420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226</TotalTime>
  <Words>1427</Words>
  <Application>Microsoft Office PowerPoint</Application>
  <PresentationFormat>Presentazione su schermo (4:3)</PresentationFormat>
  <Paragraphs>140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Satellite</vt:lpstr>
      <vt:lpstr>1_Satellite</vt:lpstr>
      <vt:lpstr>2_Satellite</vt:lpstr>
      <vt:lpstr>3_Satellite</vt:lpstr>
      <vt:lpstr>4_Satellite</vt:lpstr>
      <vt:lpstr>5_Satellite</vt:lpstr>
      <vt:lpstr>6_Satellite</vt:lpstr>
      <vt:lpstr>IV EVENTO FORMATIVO REGIONALE SITD SICILIA</vt:lpstr>
      <vt:lpstr>TERAPIA FARMACOLOGICA DEL CRAVING</vt:lpstr>
      <vt:lpstr>Terapia farmacologica del craving</vt:lpstr>
      <vt:lpstr>Cosa è il craving?</vt:lpstr>
      <vt:lpstr>Cosa è il craving (descrizione) </vt:lpstr>
      <vt:lpstr>,</vt:lpstr>
      <vt:lpstr>Cosa è il craving?</vt:lpstr>
      <vt:lpstr>Aree cerebrali coinvolte</vt:lpstr>
      <vt:lpstr>CRAVING</vt:lpstr>
      <vt:lpstr>CRAVING</vt:lpstr>
      <vt:lpstr>CRAVING</vt:lpstr>
      <vt:lpstr>,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vulnerabilità</vt:lpstr>
      <vt:lpstr>Presentazione standard di PowerPoint</vt:lpstr>
      <vt:lpstr>Caratteristiche dei farmaci anticraving</vt:lpstr>
      <vt:lpstr>Farmacologia del craving</vt:lpstr>
      <vt:lpstr>METADONE</vt:lpstr>
      <vt:lpstr>BUPRENORFINA</vt:lpstr>
      <vt:lpstr>,</vt:lpstr>
      <vt:lpstr>,</vt:lpstr>
      <vt:lpstr>ACAMPROSATO</vt:lpstr>
      <vt:lpstr>DISULFIRAM</vt:lpstr>
      <vt:lpstr>,</vt:lpstr>
      <vt:lpstr>NALMEFENE</vt:lpstr>
      <vt:lpstr>Altri farmaci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Spinnato</dc:creator>
  <cp:lastModifiedBy>.</cp:lastModifiedBy>
  <cp:revision>20</cp:revision>
  <dcterms:created xsi:type="dcterms:W3CDTF">2016-06-05T10:51:54Z</dcterms:created>
  <dcterms:modified xsi:type="dcterms:W3CDTF">2016-06-07T21:37:41Z</dcterms:modified>
</cp:coreProperties>
</file>