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7" r:id="rId3"/>
    <p:sldId id="278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  <p14:sldId id="277"/>
            <p14:sldId id="278"/>
            <p14:sldId id="280"/>
            <p14:sldId id="279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  <p14:section name="Progetta, annota, collabora, Aiutami" id="{B9B51309-D148-4332-87C2-07BE32FBCA3B}">
          <p14:sldIdLst/>
        </p14:section>
        <p14:section name="Altre informazioni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D462F"/>
    <a:srgbClr val="FF9B45"/>
    <a:srgbClr val="F8CFB6"/>
    <a:srgbClr val="F8CAB6"/>
    <a:srgbClr val="923922"/>
    <a:srgbClr val="404040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25/08/2015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lo stile del titolo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7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25/08/2015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476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/>
          </a:p>
        </p:txBody>
      </p:sp>
      <p:cxnSp>
        <p:nvCxnSpPr>
          <p:cNvPr id="12" name="Connettore d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516711" y="443128"/>
            <a:ext cx="4438526" cy="641350"/>
          </a:xfrm>
        </p:spPr>
        <p:txBody>
          <a:bodyPr rtlCol="0" anchor="b"/>
          <a:lstStyle>
            <a:lvl1pPr marL="0" indent="0" algn="l" rtl="0">
              <a:buNone/>
              <a:defRPr sz="2400" b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"/>
              <a:t>Fare clic per modificare lo stile del titolo</a:t>
            </a:r>
          </a:p>
        </p:txBody>
      </p:sp>
      <p:sp>
        <p:nvSpPr>
          <p:cNvPr id="1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41611" y="1431010"/>
            <a:ext cx="4413626" cy="3978275"/>
          </a:xfrm>
        </p:spPr>
        <p:txBody>
          <a:bodyPr vert="horz" lIns="91440" tIns="45720" rIns="91440" bIns="45720" rtlCol="0">
            <a:normAutofit/>
          </a:bodyPr>
          <a:lstStyle>
            <a:lvl1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"/>
              <a:t>Lorem ipsum Fare clic per modificare lo stile del titolo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"/>
              <a:t>Secondo livello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"/>
              <a:t>Terzo livello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"/>
              <a:t>Quarto livello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476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/>
          </a:p>
        </p:txBody>
      </p:sp>
      <p:cxnSp>
        <p:nvCxnSpPr>
          <p:cNvPr id="12" name="Connettore d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516711" y="443128"/>
            <a:ext cx="4438526" cy="641350"/>
          </a:xfrm>
        </p:spPr>
        <p:txBody>
          <a:bodyPr rtlCol="0" anchor="b"/>
          <a:lstStyle>
            <a:lvl1pPr marL="0" indent="0" algn="l" rtl="0">
              <a:buNone/>
              <a:defRPr sz="2400" b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"/>
              <a:t>Fare clic per modificare lo stile del titolo</a:t>
            </a:r>
          </a:p>
        </p:txBody>
      </p:sp>
      <p:sp>
        <p:nvSpPr>
          <p:cNvPr id="14" name="Segnaposto contenuto 3"/>
          <p:cNvSpPr>
            <a:spLocks noGrp="1"/>
          </p:cNvSpPr>
          <p:nvPr>
            <p:ph sz="half" idx="2"/>
          </p:nvPr>
        </p:nvSpPr>
        <p:spPr>
          <a:xfrm>
            <a:off x="6942411" y="1828845"/>
            <a:ext cx="4413626" cy="3978275"/>
          </a:xfrm>
        </p:spPr>
        <p:txBody>
          <a:bodyPr vert="horz" lIns="91440" tIns="45720" rIns="91440" bIns="45720" rtlCol="0">
            <a:normAutofit/>
          </a:bodyPr>
          <a:lstStyle>
            <a:lvl1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4586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25/08/2015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/>
          </a:p>
        </p:txBody>
      </p:sp>
      <p:sp>
        <p:nvSpPr>
          <p:cNvPr id="10" name="Rettangolo 9"/>
          <p:cNvSpPr/>
          <p:nvPr userDrawn="1"/>
        </p:nvSpPr>
        <p:spPr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/>
          </a:p>
        </p:txBody>
      </p:sp>
      <p:cxnSp>
        <p:nvCxnSpPr>
          <p:cNvPr id="11" name="Connettore dritto 10"/>
          <p:cNvCxnSpPr/>
          <p:nvPr userDrawn="1"/>
        </p:nvCxnSpPr>
        <p:spPr>
          <a:xfrm>
            <a:off x="604434" y="1061482"/>
            <a:ext cx="4350803" cy="0"/>
          </a:xfrm>
          <a:prstGeom prst="line">
            <a:avLst/>
          </a:prstGeom>
          <a:ln w="28575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516711" y="1539506"/>
            <a:ext cx="6267148" cy="64135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"/>
              <a:t>Fare clic per modificare lo stile del titolo</a:t>
            </a:r>
          </a:p>
        </p:txBody>
      </p:sp>
      <p:sp>
        <p:nvSpPr>
          <p:cNvPr id="13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41611" y="2560639"/>
            <a:ext cx="9442648" cy="3978275"/>
          </a:xfrm>
        </p:spPr>
        <p:txBody>
          <a:bodyPr vert="horz" lIns="91440" tIns="45720" rIns="91440" bIns="45720" rtlCol="0">
            <a:normAutofit/>
          </a:bodyPr>
          <a:lstStyle>
            <a:lvl1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 rtl="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"/>
              <a:t>Lorem ipsum 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lo stile del titolo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25/08/2015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838200" y="1164324"/>
            <a:ext cx="10515600" cy="23876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n-US" sz="8000" dirty="0">
                <a:solidFill>
                  <a:schemeClr val="bg1"/>
                </a:solidFill>
              </a:rPr>
              <a:t>SITD SICILIA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IV EVENTO FORMATIVO REGIONALE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2619556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it" sz="2400" dirty="0">
              <a:solidFill>
                <a:schemeClr val="bg1"/>
              </a:solidFill>
              <a:latin typeface="+mj-lt"/>
            </a:endParaRPr>
          </a:p>
          <a:p>
            <a:pPr marL="0" indent="0" algn="ctr" rtl="0">
              <a:buNone/>
            </a:pPr>
            <a:r>
              <a:rPr lang="it" sz="4000" dirty="0">
                <a:solidFill>
                  <a:srgbClr val="FFC000"/>
                </a:solidFill>
                <a:latin typeface="+mj-lt"/>
              </a:rPr>
              <a:t>PLURALITA’ NEI TRATTAMENTI NELLE DIPENDENZE</a:t>
            </a:r>
          </a:p>
          <a:p>
            <a:pPr marL="0" indent="0" rtl="0">
              <a:buNone/>
            </a:pPr>
            <a:endParaRPr lang="it" sz="2400" dirty="0">
              <a:solidFill>
                <a:schemeClr val="bg1"/>
              </a:solidFill>
              <a:latin typeface="+mj-lt"/>
            </a:endParaRPr>
          </a:p>
          <a:p>
            <a:pPr marL="0" indent="0" algn="ctr" rtl="0">
              <a:buNone/>
            </a:pPr>
            <a:r>
              <a:rPr lang="it" sz="2400" dirty="0">
                <a:solidFill>
                  <a:schemeClr val="bg1"/>
                </a:solidFill>
                <a:latin typeface="+mj-lt"/>
              </a:rPr>
              <a:t>GELA 10 GIUGNO 2016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83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067293" cy="4969790"/>
          </a:xfrm>
        </p:spPr>
        <p:txBody>
          <a:bodyPr/>
          <a:lstStyle/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L’IMPATTO NEGATIVO SULLA SOCIETA’ E’ EVIDENZIABILE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NELLE SEGUENTI CONSEGUENZE:</a:t>
            </a: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AUMENTO DEL RISCHIO DI ESPOSIZIONE ACCIDENTALE A TERZI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DANNI INDIRETTI ALLA SOCIETA’ IN CONSEGUENZA DI ATTIVITA’ CRIMINALI,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COSTI ECONOMICI E PERDITA DI PRODUTTIVITA’</a:t>
            </a:r>
          </a:p>
        </p:txBody>
      </p:sp>
    </p:spTree>
    <p:extLst>
      <p:ext uri="{BB962C8B-B14F-4D97-AF65-F5344CB8AC3E}">
        <p14:creationId xmlns:p14="http://schemas.microsoft.com/office/powerpoint/2010/main" val="419722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09476" y="1575582"/>
            <a:ext cx="11278799" cy="6249827"/>
          </a:xfrm>
        </p:spPr>
        <p:txBody>
          <a:bodyPr/>
          <a:lstStyle/>
          <a:p>
            <a:pPr marL="0" indent="0" algn="ctr">
              <a:buNone/>
            </a:pPr>
            <a:endParaRPr lang="it-IT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ALCUNI STUDI SUGGERISCONO UNA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CORRELAZIONE TRA DOSAGGIO QUOTIDIANO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DEL FARMACO E OUTCOME POSITIVI.</a:t>
            </a:r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endParaRPr lang="it-IT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NEL CASO DELLA BUPRENORFINA/NALOXONE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MAGGIORI BENEFICI IN TERMINE DI ADERENZA ALLA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TERAPIA E COMPLIANCE AL TRATTAMENTO SI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OTTENGONO CON DOSAGGI TRA I 12 E 16 MGR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(DOSAGGIO ANTICRAVING)</a:t>
            </a:r>
          </a:p>
        </p:txBody>
      </p:sp>
    </p:spTree>
    <p:extLst>
      <p:ext uri="{BB962C8B-B14F-4D97-AF65-F5344CB8AC3E}">
        <p14:creationId xmlns:p14="http://schemas.microsoft.com/office/powerpoint/2010/main" val="63737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373724" cy="5293347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DA SEGNALARE COME L’USO IMPROPRIO E LA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DIVERSIONE POSSONO AVERE UN IMPATTO DIRETTO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SUI RAPPORTI CON I FAMILIARI E GLI AMICI,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ESPONENDO TALVOLTA I BAMBINI DI GENITORI CHE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MISUSANO, COME ANCHE ADULTI NAIVE, AL RISCHIO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DI ESPOSIZIONE ACCIDENTALE CON CONSEGUENZE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ANCHE FATALI.</a:t>
            </a:r>
          </a:p>
        </p:txBody>
      </p:sp>
    </p:spTree>
    <p:extLst>
      <p:ext uri="{BB962C8B-B14F-4D97-AF65-F5344CB8AC3E}">
        <p14:creationId xmlns:p14="http://schemas.microsoft.com/office/powerpoint/2010/main" val="222871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401860" cy="5532498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L’USO IMPROPRIO E LA DIVERSIONE POSSONO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IMPEDIRE IL RECUPERO SOCIALE E FUNZIONALE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DELL’INDIVIDUO DALLA DIPENDENZA DA SOSTANZE,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CON BENEFICI PER LA SALUTE PUBBLICA E UNA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RIDUZIONE DELLA CRIMINALITA’ NONCHE’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RISPARMIO DI DENARO DEI CONTRIBUENTI</a:t>
            </a:r>
          </a:p>
          <a:p>
            <a:pPr marL="0" indent="0" algn="ctr">
              <a:buNone/>
            </a:pPr>
            <a:endParaRPr lang="it-IT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>
                <a:solidFill>
                  <a:srgbClr val="0070C0"/>
                </a:solidFill>
              </a:rPr>
              <a:t>(UNO STUDIO HA STIMATO CHE IN ITALIA PER OGNI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EURO SPESO PER I TRATTAMENTI AMBULATORIALI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CON FARMACI SOSTITUTIVI SI RISPARMIANO 6 EURO)</a:t>
            </a:r>
          </a:p>
        </p:txBody>
      </p:sp>
    </p:spTree>
    <p:extLst>
      <p:ext uri="{BB962C8B-B14F-4D97-AF65-F5344CB8AC3E}">
        <p14:creationId xmlns:p14="http://schemas.microsoft.com/office/powerpoint/2010/main" val="72701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345589" cy="5715378"/>
          </a:xfrm>
        </p:spPr>
        <p:txBody>
          <a:bodyPr/>
          <a:lstStyle/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endParaRPr lang="it-IT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</a:rPr>
              <a:t>I PROBLEMI COLLEGATI ALL’USO IMPROPRIO E ALLA DIVERSIONE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</a:rPr>
              <a:t> RAPPRESENTANO UN ASPETTO DA AFFRONTARE.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endParaRPr lang="it-IT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E’ NECESSARIO COMPRENDERE MEGLIO LE CAUSE E DEFINIRE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STRATEGIE CHE POSSANO EFFICACEMENTE RIDURRE L’USO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 IMPROPRIO E LA DIVERSIONE.</a:t>
            </a:r>
          </a:p>
        </p:txBody>
      </p:sp>
    </p:spTree>
    <p:extLst>
      <p:ext uri="{BB962C8B-B14F-4D97-AF65-F5344CB8AC3E}">
        <p14:creationId xmlns:p14="http://schemas.microsoft.com/office/powerpoint/2010/main" val="21376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458131" cy="5426990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POSSIBILI AZIONI PER RIDURRE DIVERSIONE ED USO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 IMPROPRIO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USARE DOSI TERAPEUTICAMENTE ATTIVE (DOSAGGI ANTICRAVING)</a:t>
            </a:r>
          </a:p>
          <a:p>
            <a:pPr algn="ctr"/>
            <a:r>
              <a:rPr lang="it-IT" sz="2400" dirty="0">
                <a:solidFill>
                  <a:srgbClr val="D24726"/>
                </a:solidFill>
              </a:rPr>
              <a:t>PRESCRIVERE IL FARMACO CON MINORE POSSIBILITA’ DI MISUSO O DIVERSIONE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SUPERVISIONE E MONITORAGGIO DEI PAZIENTI FINO AL RAGGIUNGIMENTO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DELLA STABILITA’</a:t>
            </a:r>
          </a:p>
          <a:p>
            <a:pPr algn="ctr"/>
            <a:r>
              <a:rPr lang="it-IT" sz="2400" dirty="0">
                <a:solidFill>
                  <a:srgbClr val="D24726"/>
                </a:solidFill>
              </a:rPr>
              <a:t>STABILIRE REGOLE E OBIETTIVI (CONTINGENCY MANAGEMENT) CON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D24726"/>
                </a:solidFill>
              </a:rPr>
              <a:t> POSSIBILITA’ DI MODIFICARE IL TRATTAMENTO SECONDO I PROGRESSI DEL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D24726"/>
                </a:solidFill>
              </a:rPr>
              <a:t> PAZIENTE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FARE RICORSO A INTERVENTI PSICOSOCIALI</a:t>
            </a:r>
          </a:p>
          <a:p>
            <a:pPr algn="ctr"/>
            <a:r>
              <a:rPr lang="it-IT" sz="2400" dirty="0">
                <a:solidFill>
                  <a:srgbClr val="D24726"/>
                </a:solidFill>
              </a:rPr>
              <a:t>NON E’ NECESSARIO ESSERE UN DETECTIVE</a:t>
            </a:r>
          </a:p>
        </p:txBody>
      </p:sp>
    </p:spTree>
    <p:extLst>
      <p:ext uri="{BB962C8B-B14F-4D97-AF65-F5344CB8AC3E}">
        <p14:creationId xmlns:p14="http://schemas.microsoft.com/office/powerpoint/2010/main" val="456282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09"/>
            <a:ext cx="11289318" cy="5841987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</a:rPr>
              <a:t>DIVERSIONE ED USO IMPROPRIO SONO PARTE TRATTABILE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 DELLA TOSSICODIPENDENZA</a:t>
            </a:r>
          </a:p>
          <a:p>
            <a:pPr marL="0" indent="0" algn="ctr"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CAPIRE E GESTIRE USO IMPROPRIO E DIVERSIONE FA PARTE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DELLA RELAZIONE TERAPEUTICA MEDICO PAZIENTE</a:t>
            </a:r>
          </a:p>
          <a:p>
            <a:pPr marL="0" indent="0" algn="ctr">
              <a:buNone/>
            </a:pPr>
            <a:endParaRPr lang="it-IT" sz="2400" dirty="0">
              <a:solidFill>
                <a:srgbClr val="FF0000"/>
              </a:solidFill>
            </a:endParaRP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PREVENIRE E GESTIRE USO IMPROPRIO E DIVERSIONE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 DOVREBBE ESSERE PARTE INTEGRANTE DI OGNI TERAPIA</a:t>
            </a:r>
          </a:p>
          <a:p>
            <a:pPr marL="0" indent="0" algn="ctr">
              <a:buNone/>
            </a:pPr>
            <a:endParaRPr lang="it-IT" sz="2400" dirty="0"/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LA CONOSCENZA E LA FIDUCIA DEL MEDICO NEL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PRESCRIVERE E STRUTTURARE IL TRATTAMENTO SONO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CRUCIALI</a:t>
            </a:r>
          </a:p>
        </p:txBody>
      </p:sp>
    </p:spTree>
    <p:extLst>
      <p:ext uri="{BB962C8B-B14F-4D97-AF65-F5344CB8AC3E}">
        <p14:creationId xmlns:p14="http://schemas.microsoft.com/office/powerpoint/2010/main" val="139529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387792" cy="5426990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ACCETTARE LA DIVERSIONE E L’USO IMPROPRIO NON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RAPPRESENTA UN TRATTAMENTO DI BUONA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QUALITA’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DIVERSIONE E USO IMPROPRIO SONO PARTE DELLA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PATOLOGIA. LA CURA OTTIMALE DEL PAZIENTE SI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CONCENTRA SULLA GESTIONE DEL RISCHIO SENZA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70C0"/>
                </a:solidFill>
              </a:rPr>
              <a:t> INTERROMPERE IL TRATTAMENTO.</a:t>
            </a:r>
          </a:p>
        </p:txBody>
      </p:sp>
    </p:spTree>
    <p:extLst>
      <p:ext uri="{BB962C8B-B14F-4D97-AF65-F5344CB8AC3E}">
        <p14:creationId xmlns:p14="http://schemas.microsoft.com/office/powerpoint/2010/main" val="2095606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373724" cy="54269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sz="3800" b="1" dirty="0">
              <a:solidFill>
                <a:srgbClr val="FF0000"/>
              </a:solidFill>
            </a:endParaRPr>
          </a:p>
          <a:p>
            <a:pPr algn="ctr"/>
            <a:r>
              <a:rPr lang="it-IT" sz="3800" b="1" dirty="0">
                <a:solidFill>
                  <a:srgbClr val="FF0000"/>
                </a:solidFill>
              </a:rPr>
              <a:t>VALUTAZIONE ADEGUATEZZA TERAPIA CON BUPRENORFINA/NALOXONE</a:t>
            </a:r>
          </a:p>
          <a:p>
            <a:pPr marL="0" indent="0" algn="ctr">
              <a:buNone/>
            </a:pPr>
            <a:endParaRPr lang="it-IT" sz="3800" dirty="0"/>
          </a:p>
          <a:p>
            <a:r>
              <a:rPr lang="it-IT" sz="3800" dirty="0">
                <a:solidFill>
                  <a:srgbClr val="FF0000"/>
                </a:solidFill>
              </a:rPr>
              <a:t>NOME E COGNOME UTENTE:___________________________________________________</a:t>
            </a:r>
          </a:p>
          <a:p>
            <a:r>
              <a:rPr lang="it-IT" sz="3800" dirty="0">
                <a:solidFill>
                  <a:srgbClr val="FF0000"/>
                </a:solidFill>
              </a:rPr>
              <a:t>DOSAGGIO PRATICATO DI BUPRENORFINA/NALOXONE: ________________________</a:t>
            </a:r>
          </a:p>
          <a:p>
            <a:r>
              <a:rPr lang="it-IT" sz="3800" dirty="0">
                <a:solidFill>
                  <a:srgbClr val="FF0000"/>
                </a:solidFill>
              </a:rPr>
              <a:t>TEMPO  DI  EFFETTUAZIONE DELLA TERAPIA CON BUPRENORFINA/NALOXONE:  ______________________________________________________________________________</a:t>
            </a:r>
          </a:p>
          <a:p>
            <a:r>
              <a:rPr lang="it-IT" sz="3800" dirty="0">
                <a:solidFill>
                  <a:srgbClr val="FF0000"/>
                </a:solidFill>
              </a:rPr>
              <a:t>DATA DELL'INTERVISTA</a:t>
            </a:r>
            <a:r>
              <a:rPr lang="it-IT" sz="3800" dirty="0"/>
              <a:t>: _______________________</a:t>
            </a:r>
          </a:p>
          <a:p>
            <a:r>
              <a:rPr lang="it-IT" sz="3800" dirty="0">
                <a:solidFill>
                  <a:srgbClr val="0070C0"/>
                </a:solidFill>
              </a:rPr>
              <a:t>IL CAMPIONE E' COSTITUITO DA ALMENO 10 UTENTI IN TRATTAMENTO CON</a:t>
            </a:r>
          </a:p>
          <a:p>
            <a:pPr marL="0" indent="0">
              <a:buNone/>
            </a:pPr>
            <a:r>
              <a:rPr lang="it-IT" sz="3800" dirty="0">
                <a:solidFill>
                  <a:srgbClr val="0070C0"/>
                </a:solidFill>
              </a:rPr>
              <a:t>   BUPRENORFINA/NALOXONE AD UN DOSAGGIO COMPRESO TRA 2 E 10 MGR  </a:t>
            </a:r>
          </a:p>
          <a:p>
            <a:pPr marL="0" indent="0">
              <a:buNone/>
            </a:pPr>
            <a:r>
              <a:rPr lang="it-IT" sz="3800" dirty="0">
                <a:solidFill>
                  <a:srgbClr val="0070C0"/>
                </a:solidFill>
              </a:rPr>
              <a:t>   DA ALMENO TRE MESI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6425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401860" cy="542699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09802"/>
              </p:ext>
            </p:extLst>
          </p:nvPr>
        </p:nvGraphicFramePr>
        <p:xfrm>
          <a:off x="1012874" y="4037428"/>
          <a:ext cx="10199076" cy="2419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9449">
                  <a:extLst>
                    <a:ext uri="{9D8B030D-6E8A-4147-A177-3AD203B41FA5}">
                      <a16:colId xmlns:a16="http://schemas.microsoft.com/office/drawing/2014/main" val="3032249690"/>
                    </a:ext>
                  </a:extLst>
                </a:gridCol>
                <a:gridCol w="839164">
                  <a:extLst>
                    <a:ext uri="{9D8B030D-6E8A-4147-A177-3AD203B41FA5}">
                      <a16:colId xmlns:a16="http://schemas.microsoft.com/office/drawing/2014/main" val="1904291671"/>
                    </a:ext>
                  </a:extLst>
                </a:gridCol>
                <a:gridCol w="1747113">
                  <a:extLst>
                    <a:ext uri="{9D8B030D-6E8A-4147-A177-3AD203B41FA5}">
                      <a16:colId xmlns:a16="http://schemas.microsoft.com/office/drawing/2014/main" val="2711019789"/>
                    </a:ext>
                  </a:extLst>
                </a:gridCol>
                <a:gridCol w="1623301">
                  <a:extLst>
                    <a:ext uri="{9D8B030D-6E8A-4147-A177-3AD203B41FA5}">
                      <a16:colId xmlns:a16="http://schemas.microsoft.com/office/drawing/2014/main" val="2559945765"/>
                    </a:ext>
                  </a:extLst>
                </a:gridCol>
                <a:gridCol w="1765103">
                  <a:extLst>
                    <a:ext uri="{9D8B030D-6E8A-4147-A177-3AD203B41FA5}">
                      <a16:colId xmlns:a16="http://schemas.microsoft.com/office/drawing/2014/main" val="1874861049"/>
                    </a:ext>
                  </a:extLst>
                </a:gridCol>
                <a:gridCol w="1834946">
                  <a:extLst>
                    <a:ext uri="{9D8B030D-6E8A-4147-A177-3AD203B41FA5}">
                      <a16:colId xmlns:a16="http://schemas.microsoft.com/office/drawing/2014/main" val="208206278"/>
                    </a:ext>
                  </a:extLst>
                </a:gridCol>
              </a:tblGrid>
              <a:tr h="1567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Durante gli ultimi 7 giorni con quale frequenza ha usato eroina?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uno a tre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quattro a sei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una a tre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Tre o più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596111005"/>
                  </a:ext>
                </a:extLst>
              </a:tr>
              <a:tr h="852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Punteggio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15860889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9655" y="1708462"/>
            <a:ext cx="1118381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1° DOMANDA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ASSUNZIONE DI EROINA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un utente non ha mai fatto uso di eroina durante l'ultima settimana, passare alla domanda 3 e assegnare un punteggio 5 alle domande 1 e 2.</a:t>
            </a:r>
            <a:endParaRPr kumimoji="0" lang="it-IT" altLang="zh-CN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0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16711" y="622852"/>
            <a:ext cx="11160059" cy="6235148"/>
          </a:xfrm>
          <a:solidFill>
            <a:srgbClr val="FFC000"/>
          </a:solidFill>
        </p:spPr>
        <p:txBody>
          <a:bodyPr/>
          <a:lstStyle/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endParaRPr lang="it-IT" sz="4800" dirty="0"/>
          </a:p>
          <a:p>
            <a:pPr marL="0" indent="0" algn="ctr">
              <a:buNone/>
            </a:pPr>
            <a:r>
              <a:rPr lang="it-IT" sz="4800" dirty="0"/>
              <a:t>QUALITA’ DELLA VITA E TERAPIA CON</a:t>
            </a:r>
          </a:p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r>
              <a:rPr lang="it-IT" sz="4800" dirty="0"/>
              <a:t> BUPRENORFINA NALOXONE</a:t>
            </a:r>
          </a:p>
          <a:p>
            <a:pPr marL="0" indent="0" algn="ctr">
              <a:buNone/>
            </a:pPr>
            <a:endParaRPr lang="it-IT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DOTT. LA ROSA PLACIDO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390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331521" cy="54269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sz="2600" b="1" u="sng" dirty="0">
                <a:solidFill>
                  <a:srgbClr val="FF0000"/>
                </a:solidFill>
              </a:rPr>
              <a:t>2° DOMANDA</a:t>
            </a:r>
            <a:endParaRPr lang="it-IT" sz="26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2400" dirty="0">
                <a:solidFill>
                  <a:srgbClr val="FF0000"/>
                </a:solidFill>
              </a:rPr>
              <a:t>BLOCCO NARCOTICO/TOLLERANZA CROCIATA</a:t>
            </a:r>
          </a:p>
          <a:p>
            <a:r>
              <a:rPr lang="it-IT" sz="2400" dirty="0"/>
              <a:t> </a:t>
            </a:r>
          </a:p>
          <a:p>
            <a:r>
              <a:rPr lang="it-IT" sz="2400" i="1" dirty="0">
                <a:solidFill>
                  <a:srgbClr val="0070C0"/>
                </a:solidFill>
              </a:rPr>
              <a:t>Quanto è stato intenso l'effetto prodotto dall'eroina assunta negli ultimi sette</a:t>
            </a:r>
          </a:p>
          <a:p>
            <a:r>
              <a:rPr lang="it-IT" sz="2400" i="1" dirty="0">
                <a:solidFill>
                  <a:srgbClr val="0070C0"/>
                </a:solidFill>
              </a:rPr>
              <a:t> giorni?</a:t>
            </a:r>
            <a:endParaRPr lang="it-IT" sz="2400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  <a:endParaRPr lang="it-IT" sz="1600" dirty="0">
              <a:solidFill>
                <a:srgbClr val="0070C0"/>
              </a:solidFill>
            </a:endParaRPr>
          </a:p>
          <a:p>
            <a:r>
              <a:rPr lang="it-IT" sz="1600" dirty="0">
                <a:solidFill>
                  <a:srgbClr val="0070C0"/>
                </a:solidFill>
              </a:rPr>
              <a:t>MOSTRARE LA SCHEDA 1 ALL'UTENTE (Il punteggio si ottiene invertendo il valore ottenuto sulla scheda 1 mostrata all'utente, vedasi la tabella di conversione)</a:t>
            </a:r>
          </a:p>
          <a:p>
            <a:r>
              <a:rPr lang="it-IT" dirty="0"/>
              <a:t> </a:t>
            </a:r>
          </a:p>
          <a:p>
            <a:r>
              <a:rPr lang="it-IT" sz="2000" dirty="0">
                <a:solidFill>
                  <a:srgbClr val="FF0000"/>
                </a:solidFill>
              </a:rPr>
              <a:t>PUNTEGGIO: |___|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5869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373724" cy="5426990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75067"/>
              </p:ext>
            </p:extLst>
          </p:nvPr>
        </p:nvGraphicFramePr>
        <p:xfrm>
          <a:off x="1547446" y="4393006"/>
          <a:ext cx="8623496" cy="2204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0320">
                  <a:extLst>
                    <a:ext uri="{9D8B030D-6E8A-4147-A177-3AD203B41FA5}">
                      <a16:colId xmlns:a16="http://schemas.microsoft.com/office/drawing/2014/main" val="2668133574"/>
                    </a:ext>
                  </a:extLst>
                </a:gridCol>
                <a:gridCol w="709529">
                  <a:extLst>
                    <a:ext uri="{9D8B030D-6E8A-4147-A177-3AD203B41FA5}">
                      <a16:colId xmlns:a16="http://schemas.microsoft.com/office/drawing/2014/main" val="2589158731"/>
                    </a:ext>
                  </a:extLst>
                </a:gridCol>
                <a:gridCol w="1477214">
                  <a:extLst>
                    <a:ext uri="{9D8B030D-6E8A-4147-A177-3AD203B41FA5}">
                      <a16:colId xmlns:a16="http://schemas.microsoft.com/office/drawing/2014/main" val="595921239"/>
                    </a:ext>
                  </a:extLst>
                </a:gridCol>
                <a:gridCol w="1372532">
                  <a:extLst>
                    <a:ext uri="{9D8B030D-6E8A-4147-A177-3AD203B41FA5}">
                      <a16:colId xmlns:a16="http://schemas.microsoft.com/office/drawing/2014/main" val="250776705"/>
                    </a:ext>
                  </a:extLst>
                </a:gridCol>
                <a:gridCol w="1492424">
                  <a:extLst>
                    <a:ext uri="{9D8B030D-6E8A-4147-A177-3AD203B41FA5}">
                      <a16:colId xmlns:a16="http://schemas.microsoft.com/office/drawing/2014/main" val="2804870249"/>
                    </a:ext>
                  </a:extLst>
                </a:gridCol>
                <a:gridCol w="1551477">
                  <a:extLst>
                    <a:ext uri="{9D8B030D-6E8A-4147-A177-3AD203B41FA5}">
                      <a16:colId xmlns:a16="http://schemas.microsoft.com/office/drawing/2014/main" val="1175402413"/>
                    </a:ext>
                  </a:extLst>
                </a:gridCol>
              </a:tblGrid>
              <a:tr h="1535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50" dirty="0">
                          <a:solidFill>
                            <a:srgbClr val="FF0000"/>
                          </a:solidFill>
                          <a:effectLst/>
                        </a:rPr>
                        <a:t>Durant</a:t>
                      </a: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it-IT" sz="1600" kern="150" dirty="0">
                          <a:solidFill>
                            <a:srgbClr val="FF0000"/>
                          </a:solidFill>
                          <a:effectLst/>
                        </a:rPr>
                        <a:t> gli ultimi 7 giorni con quale frequenza ha avuto alcuni di questi disturbi?</a:t>
                      </a:r>
                      <a:endParaRPr lang="it-IT" sz="16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 dirty="0">
                          <a:solidFill>
                            <a:srgbClr val="FF0000"/>
                          </a:solidFill>
                          <a:effectLst/>
                        </a:rPr>
                        <a:t>Da uno a tre giorni a settimana</a:t>
                      </a:r>
                      <a:endParaRPr lang="it-IT" sz="16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Da quattro a sei giorni a settimana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Da una a tre volte al giorno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Tre o più volte al giorno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523702282"/>
                  </a:ext>
                </a:extLst>
              </a:tr>
              <a:tr h="669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Punteggio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t-IT" sz="16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kern="15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t-IT" sz="16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381996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243" y="596150"/>
            <a:ext cx="11167791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zh-CN" sz="2000" b="1" u="sng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3° DOMANDA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FREQUENZA SINDROME DI ASTINENZA DA OPPIACEI – AREA FISICA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Alcuni utenti che assumono </a:t>
            </a:r>
            <a:r>
              <a:rPr kumimoji="0" lang="it-IT" altLang="zh-CN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buprenorfina</a:t>
            </a:r>
            <a:r>
              <a:rPr kumimoji="0" lang="it-IT" altLang="zh-CN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/naloxone manifestano disturbi come: crampi e dolori muscolari, sensazione di pelle d'oca, naso che cola, lacrimazione, frequenti sbadigli, crampi allo stomaco o diarrea, palpitazioni, sudorazioni e sensazione di malessere generale.</a:t>
            </a:r>
            <a:endParaRPr kumimoji="0" lang="it-IT" altLang="zh-CN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Per avere una SAO-Area fisica l'utente deve avere almeno due dei sintomi riportati nella domanda.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un utente non ha mai avuto almeno due di questi sintomi durante l'ultima settimana, passare alla domanda 5 e assegnare un punteggio 5 alle domande 3 e 4.</a:t>
            </a:r>
            <a:endParaRPr kumimoji="0" lang="it-IT" altLang="zh-CN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28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247115" cy="556063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sz="2000" b="1" u="sng" dirty="0">
                <a:solidFill>
                  <a:srgbClr val="FF0000"/>
                </a:solidFill>
              </a:rPr>
              <a:t>4° DOMANDA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INTENSITA' SINDROME DI ASTINENZA DA OPPIACEI – AREA FISICA</a:t>
            </a:r>
          </a:p>
          <a:p>
            <a:r>
              <a:rPr lang="it-IT" dirty="0"/>
              <a:t> </a:t>
            </a:r>
          </a:p>
          <a:p>
            <a:r>
              <a:rPr lang="it-IT" sz="1800" i="1" dirty="0">
                <a:solidFill>
                  <a:srgbClr val="0070C0"/>
                </a:solidFill>
              </a:rPr>
              <a:t>Durante gli ultimi sette giorni, quanti sono stati intensi, in media, i sintomi che dice di avere avvertito?</a:t>
            </a:r>
            <a:endParaRPr lang="it-IT" sz="1800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>
                <a:solidFill>
                  <a:srgbClr val="0070C0"/>
                </a:solidFill>
              </a:rPr>
              <a:t>MOSTRARE LA SCHEDA 2 ALL'UTENTE (Il punteggio si ottiene invertendo il valore ottenuto sulla scheda 1 mostrata all'utente, vedasi la tabella di conversione)</a:t>
            </a:r>
          </a:p>
          <a:p>
            <a:r>
              <a:rPr lang="it-IT" dirty="0"/>
              <a:t> </a:t>
            </a:r>
          </a:p>
          <a:p>
            <a:r>
              <a:rPr lang="it-IT" sz="2000" i="1" dirty="0">
                <a:solidFill>
                  <a:srgbClr val="FF0000"/>
                </a:solidFill>
              </a:rPr>
              <a:t>PUNTEGGIO: |___|</a:t>
            </a:r>
            <a:endParaRPr lang="it-IT" sz="2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150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16711" y="1431010"/>
            <a:ext cx="11359657" cy="5426990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04558"/>
              </p:ext>
            </p:extLst>
          </p:nvPr>
        </p:nvGraphicFramePr>
        <p:xfrm>
          <a:off x="858129" y="4601112"/>
          <a:ext cx="9861452" cy="2059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351">
                  <a:extLst>
                    <a:ext uri="{9D8B030D-6E8A-4147-A177-3AD203B41FA5}">
                      <a16:colId xmlns:a16="http://schemas.microsoft.com/office/drawing/2014/main" val="1948347742"/>
                    </a:ext>
                  </a:extLst>
                </a:gridCol>
                <a:gridCol w="811389">
                  <a:extLst>
                    <a:ext uri="{9D8B030D-6E8A-4147-A177-3AD203B41FA5}">
                      <a16:colId xmlns:a16="http://schemas.microsoft.com/office/drawing/2014/main" val="928876349"/>
                    </a:ext>
                  </a:extLst>
                </a:gridCol>
                <a:gridCol w="1689276">
                  <a:extLst>
                    <a:ext uri="{9D8B030D-6E8A-4147-A177-3AD203B41FA5}">
                      <a16:colId xmlns:a16="http://schemas.microsoft.com/office/drawing/2014/main" val="2117618401"/>
                    </a:ext>
                  </a:extLst>
                </a:gridCol>
                <a:gridCol w="1569564">
                  <a:extLst>
                    <a:ext uri="{9D8B030D-6E8A-4147-A177-3AD203B41FA5}">
                      <a16:colId xmlns:a16="http://schemas.microsoft.com/office/drawing/2014/main" val="3667580314"/>
                    </a:ext>
                  </a:extLst>
                </a:gridCol>
                <a:gridCol w="1706672">
                  <a:extLst>
                    <a:ext uri="{9D8B030D-6E8A-4147-A177-3AD203B41FA5}">
                      <a16:colId xmlns:a16="http://schemas.microsoft.com/office/drawing/2014/main" val="2023140805"/>
                    </a:ext>
                  </a:extLst>
                </a:gridCol>
                <a:gridCol w="1774200">
                  <a:extLst>
                    <a:ext uri="{9D8B030D-6E8A-4147-A177-3AD203B41FA5}">
                      <a16:colId xmlns:a16="http://schemas.microsoft.com/office/drawing/2014/main" val="3945575476"/>
                    </a:ext>
                  </a:extLst>
                </a:gridCol>
              </a:tblGrid>
              <a:tr h="79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Durante gli ultimi 7 giorni con quale frequenza ha avuto alcuni di questi disturbi?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uno a tre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quattro a sei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Da una a tre volte al giorno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Tre o più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14612752"/>
                  </a:ext>
                </a:extLst>
              </a:tr>
              <a:tr h="353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Punteggio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394008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894" y="351836"/>
            <a:ext cx="11507373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zh-CN" sz="2000" b="1" u="sng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5° DOMANDA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FREQUENZA SINDROME DI ASTINENZA DA OPPIACEI – AREA PSICHICA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Alcuni utenti che assumono </a:t>
            </a:r>
            <a:r>
              <a:rPr kumimoji="0" lang="it-IT" altLang="zh-CN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buprenorfina</a:t>
            </a:r>
            <a:r>
              <a:rPr kumimoji="0" lang="it-IT" altLang="zh-C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/naloxone manifestano disturbi come: ansia, agitazione, irritabilità, difficoltà a dormire, stanchezza, brividi, dolori muscolari, mancanza di appetito</a:t>
            </a:r>
            <a:r>
              <a:rPr kumimoji="0" lang="it-IT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Per avere una SAO-Area psichica l'utente deve avere almeno due dei sintomi riportati nella domanda.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un utente non ha mai avuto almeno due di questi sintomi durante l'ultima settimana, passare alla domanda 7 e assegnare un punteggio 5 alle domande 5 e 6.</a:t>
            </a:r>
            <a:endParaRPr kumimoji="0" lang="it-IT" altLang="zh-CN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3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303386" cy="5426990"/>
          </a:xfrm>
        </p:spPr>
        <p:txBody>
          <a:bodyPr/>
          <a:lstStyle/>
          <a:p>
            <a:endParaRPr lang="it-IT" dirty="0"/>
          </a:p>
          <a:p>
            <a:r>
              <a:rPr lang="it-IT" sz="2000" b="1" u="sng" dirty="0">
                <a:solidFill>
                  <a:srgbClr val="FF0000"/>
                </a:solidFill>
              </a:rPr>
              <a:t>6° DOMANDA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INTENSITA' SINDROME DI ASTINENZA DA OPPIACEI – AREA PSICHICA</a:t>
            </a:r>
          </a:p>
          <a:p>
            <a:r>
              <a:rPr lang="it-IT" dirty="0"/>
              <a:t> </a:t>
            </a:r>
          </a:p>
          <a:p>
            <a:r>
              <a:rPr lang="it-IT" sz="1800" i="1" dirty="0">
                <a:solidFill>
                  <a:srgbClr val="0070C0"/>
                </a:solidFill>
              </a:rPr>
              <a:t>Durante gli ultimi sette giorni, quanti sono stati intensi, in media, i sintomi che dice di avere avvertito</a:t>
            </a:r>
            <a:r>
              <a:rPr lang="it-IT" i="1" dirty="0"/>
              <a:t>?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sz="1600" dirty="0">
                <a:solidFill>
                  <a:srgbClr val="0070C0"/>
                </a:solidFill>
              </a:rPr>
              <a:t>MOSTRARE LA SCHEDA 2 ALL'UTENTE (Il punteggio si ottiene invertendo il valore ottenuto sulla scheda 2 mostrata all'utente, vedasi la tabella di conversione)</a:t>
            </a:r>
          </a:p>
          <a:p>
            <a:r>
              <a:rPr lang="it-IT" dirty="0"/>
              <a:t> </a:t>
            </a:r>
          </a:p>
          <a:p>
            <a:r>
              <a:rPr lang="it-IT" sz="2000" i="1" dirty="0">
                <a:solidFill>
                  <a:srgbClr val="FF0000"/>
                </a:solidFill>
              </a:rPr>
              <a:t>PUNTEGGIO: |___|</a:t>
            </a:r>
            <a:endParaRPr lang="it-IT" sz="2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300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134574" cy="5426990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819"/>
              </p:ext>
            </p:extLst>
          </p:nvPr>
        </p:nvGraphicFramePr>
        <p:xfrm>
          <a:off x="541611" y="3938954"/>
          <a:ext cx="10768384" cy="2672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2826">
                  <a:extLst>
                    <a:ext uri="{9D8B030D-6E8A-4147-A177-3AD203B41FA5}">
                      <a16:colId xmlns:a16="http://schemas.microsoft.com/office/drawing/2014/main" val="3764299411"/>
                    </a:ext>
                  </a:extLst>
                </a:gridCol>
                <a:gridCol w="886010">
                  <a:extLst>
                    <a:ext uri="{9D8B030D-6E8A-4147-A177-3AD203B41FA5}">
                      <a16:colId xmlns:a16="http://schemas.microsoft.com/office/drawing/2014/main" val="1583764303"/>
                    </a:ext>
                  </a:extLst>
                </a:gridCol>
                <a:gridCol w="1844638">
                  <a:extLst>
                    <a:ext uri="{9D8B030D-6E8A-4147-A177-3AD203B41FA5}">
                      <a16:colId xmlns:a16="http://schemas.microsoft.com/office/drawing/2014/main" val="900945587"/>
                    </a:ext>
                  </a:extLst>
                </a:gridCol>
                <a:gridCol w="1713912">
                  <a:extLst>
                    <a:ext uri="{9D8B030D-6E8A-4147-A177-3AD203B41FA5}">
                      <a16:colId xmlns:a16="http://schemas.microsoft.com/office/drawing/2014/main" val="3735577368"/>
                    </a:ext>
                  </a:extLst>
                </a:gridCol>
                <a:gridCol w="1836265">
                  <a:extLst>
                    <a:ext uri="{9D8B030D-6E8A-4147-A177-3AD203B41FA5}">
                      <a16:colId xmlns:a16="http://schemas.microsoft.com/office/drawing/2014/main" val="1835649722"/>
                    </a:ext>
                  </a:extLst>
                </a:gridCol>
                <a:gridCol w="1964733">
                  <a:extLst>
                    <a:ext uri="{9D8B030D-6E8A-4147-A177-3AD203B41FA5}">
                      <a16:colId xmlns:a16="http://schemas.microsoft.com/office/drawing/2014/main" val="311811042"/>
                    </a:ext>
                  </a:extLst>
                </a:gridCol>
              </a:tblGrid>
              <a:tr h="1964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Durante gli ultimi 7 giorni con quale frequenza ha avvertito un bisogno urgente o un desiderio intenso di fare uso di eroina?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uno a tre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quattro a sei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Da una a tre volte al giorno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Tre o più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840042549"/>
                  </a:ext>
                </a:extLst>
              </a:tr>
              <a:tr h="708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Punteggio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54301237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7371" y="1634194"/>
            <a:ext cx="10932623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7° DOMANDA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FREQUENZA DEL CRAVING PER L'EROINA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un utente non ha mai avvertito il </a:t>
            </a:r>
            <a:r>
              <a:rPr kumimoji="0" lang="it-IT" altLang="zh-CN" b="1" i="1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craving</a:t>
            </a:r>
            <a:r>
              <a:rPr kumimoji="0" lang="it-IT" altLang="zh-CN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per l'eroina durante l'ultima settimana, passare alla domanda 9 e assegnare un punteggio 5 alle domande 7 e 8</a:t>
            </a:r>
            <a:r>
              <a:rPr kumimoji="0" lang="it-IT" altLang="zh-CN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it-IT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00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289318" cy="5426990"/>
          </a:xfrm>
        </p:spPr>
        <p:txBody>
          <a:bodyPr/>
          <a:lstStyle/>
          <a:p>
            <a:endParaRPr lang="it-IT" dirty="0"/>
          </a:p>
          <a:p>
            <a:r>
              <a:rPr lang="it-IT" sz="2000" b="1" u="sng" dirty="0">
                <a:solidFill>
                  <a:srgbClr val="FF0000"/>
                </a:solidFill>
              </a:rPr>
              <a:t>8° DOMANDA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INTENSITA' DEL CRAVING PER L'EROINA</a:t>
            </a:r>
          </a:p>
          <a:p>
            <a:r>
              <a:rPr lang="it-IT" dirty="0"/>
              <a:t> </a:t>
            </a:r>
          </a:p>
          <a:p>
            <a:r>
              <a:rPr lang="it-IT" sz="1800" i="1" dirty="0">
                <a:solidFill>
                  <a:srgbClr val="0070C0"/>
                </a:solidFill>
              </a:rPr>
              <a:t>Durante gli ultimi sette giorni, con quale intensità, in media, ha avvertito un bisogno urgente di fare uso di eroina?</a:t>
            </a:r>
            <a:endParaRPr lang="it-IT" sz="1800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800" dirty="0">
                <a:solidFill>
                  <a:srgbClr val="0070C0"/>
                </a:solidFill>
              </a:rPr>
              <a:t>MOSTRARE LA SCHEDA 2 ALL'UTENTE (Il punteggio si ottiene invertendo il valore ottenuto sulla scheda 2 mostrata all'utente, vedasi la tabella di conversione)</a:t>
            </a:r>
          </a:p>
          <a:p>
            <a:r>
              <a:rPr lang="it-IT" dirty="0"/>
              <a:t> </a:t>
            </a:r>
          </a:p>
          <a:p>
            <a:r>
              <a:rPr lang="it-IT" sz="2000" i="1" dirty="0">
                <a:solidFill>
                  <a:srgbClr val="FF0000"/>
                </a:solidFill>
              </a:rPr>
              <a:t>PUNTEGGIO: |___|</a:t>
            </a:r>
            <a:endParaRPr lang="it-IT" sz="2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762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58730" y="1719838"/>
            <a:ext cx="11331521" cy="5279279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88801"/>
              </p:ext>
            </p:extLst>
          </p:nvPr>
        </p:nvGraphicFramePr>
        <p:xfrm>
          <a:off x="1781818" y="3967377"/>
          <a:ext cx="7840483" cy="2366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875">
                  <a:extLst>
                    <a:ext uri="{9D8B030D-6E8A-4147-A177-3AD203B41FA5}">
                      <a16:colId xmlns:a16="http://schemas.microsoft.com/office/drawing/2014/main" val="2502839190"/>
                    </a:ext>
                  </a:extLst>
                </a:gridCol>
                <a:gridCol w="645103">
                  <a:extLst>
                    <a:ext uri="{9D8B030D-6E8A-4147-A177-3AD203B41FA5}">
                      <a16:colId xmlns:a16="http://schemas.microsoft.com/office/drawing/2014/main" val="3287465894"/>
                    </a:ext>
                  </a:extLst>
                </a:gridCol>
                <a:gridCol w="1343084">
                  <a:extLst>
                    <a:ext uri="{9D8B030D-6E8A-4147-A177-3AD203B41FA5}">
                      <a16:colId xmlns:a16="http://schemas.microsoft.com/office/drawing/2014/main" val="2472427483"/>
                    </a:ext>
                  </a:extLst>
                </a:gridCol>
                <a:gridCol w="1247905">
                  <a:extLst>
                    <a:ext uri="{9D8B030D-6E8A-4147-A177-3AD203B41FA5}">
                      <a16:colId xmlns:a16="http://schemas.microsoft.com/office/drawing/2014/main" val="3461336256"/>
                    </a:ext>
                  </a:extLst>
                </a:gridCol>
                <a:gridCol w="1356911">
                  <a:extLst>
                    <a:ext uri="{9D8B030D-6E8A-4147-A177-3AD203B41FA5}">
                      <a16:colId xmlns:a16="http://schemas.microsoft.com/office/drawing/2014/main" val="2031516103"/>
                    </a:ext>
                  </a:extLst>
                </a:gridCol>
                <a:gridCol w="1410605">
                  <a:extLst>
                    <a:ext uri="{9D8B030D-6E8A-4147-A177-3AD203B41FA5}">
                      <a16:colId xmlns:a16="http://schemas.microsoft.com/office/drawing/2014/main" val="2133124089"/>
                    </a:ext>
                  </a:extLst>
                </a:gridCol>
              </a:tblGrid>
              <a:tr h="1626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Durante gli ultimi 7 giorni con quale frequenza ha usato cocaina?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Da uno a tre giorni a settimana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quattro a sei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una a tre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Tre o più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103100007"/>
                  </a:ext>
                </a:extLst>
              </a:tr>
              <a:tr h="739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Punteggio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009886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1611" y="1454579"/>
            <a:ext cx="1067034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9° DOMANDA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ASSUNZIONE DI COCAINA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un utente non ha mai fatto uso di cocaina durante l'ultima settimana, passare alla domanda 11 e assegnare un punteggio 5 alle domande 9 e 10.</a:t>
            </a:r>
            <a:endParaRPr kumimoji="0" lang="it-IT" altLang="zh-CN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05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247115" cy="5251144"/>
          </a:xfrm>
        </p:spPr>
        <p:txBody>
          <a:bodyPr/>
          <a:lstStyle/>
          <a:p>
            <a:endParaRPr lang="it-IT" dirty="0"/>
          </a:p>
          <a:p>
            <a:r>
              <a:rPr lang="it-IT" sz="2000" b="1" u="sng" dirty="0">
                <a:solidFill>
                  <a:srgbClr val="FF0000"/>
                </a:solidFill>
              </a:rPr>
              <a:t>10° DOMANDA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INTENSITA' DEL CRAVING PER LA COCAINA</a:t>
            </a:r>
          </a:p>
          <a:p>
            <a:r>
              <a:rPr lang="it-IT" dirty="0"/>
              <a:t> </a:t>
            </a:r>
          </a:p>
          <a:p>
            <a:r>
              <a:rPr lang="it-IT" sz="1800" i="1" dirty="0">
                <a:solidFill>
                  <a:srgbClr val="0070C0"/>
                </a:solidFill>
              </a:rPr>
              <a:t>Durante gli ultimi sette giorni, con quale intensità, in media, ha avvertito un bisogno urgente di fare uso di cocaina?</a:t>
            </a:r>
            <a:endParaRPr lang="it-IT" sz="1800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>
                <a:solidFill>
                  <a:srgbClr val="0070C0"/>
                </a:solidFill>
              </a:rPr>
              <a:t>MOSTRARE LA SCHEDA 2 ALL'UTENTE (Il punteggio si ottiene invertendo il valore ottenuto sulla scheda 2 mostrata all'utente, vedasi la tabella di conversione)</a:t>
            </a:r>
          </a:p>
          <a:p>
            <a:r>
              <a:rPr lang="it-IT" dirty="0"/>
              <a:t> </a:t>
            </a:r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i="1" dirty="0">
                <a:solidFill>
                  <a:srgbClr val="FF0000"/>
                </a:solidFill>
              </a:rPr>
              <a:t>PUNTEGGIO: |___|</a:t>
            </a:r>
            <a:endParaRPr lang="it-IT" sz="2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64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401860" cy="5426990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66969"/>
              </p:ext>
            </p:extLst>
          </p:nvPr>
        </p:nvGraphicFramePr>
        <p:xfrm>
          <a:off x="1636951" y="4783015"/>
          <a:ext cx="8210434" cy="2059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3549">
                  <a:extLst>
                    <a:ext uri="{9D8B030D-6E8A-4147-A177-3AD203B41FA5}">
                      <a16:colId xmlns:a16="http://schemas.microsoft.com/office/drawing/2014/main" val="899698745"/>
                    </a:ext>
                  </a:extLst>
                </a:gridCol>
                <a:gridCol w="675543">
                  <a:extLst>
                    <a:ext uri="{9D8B030D-6E8A-4147-A177-3AD203B41FA5}">
                      <a16:colId xmlns:a16="http://schemas.microsoft.com/office/drawing/2014/main" val="4023381849"/>
                    </a:ext>
                  </a:extLst>
                </a:gridCol>
                <a:gridCol w="1406457">
                  <a:extLst>
                    <a:ext uri="{9D8B030D-6E8A-4147-A177-3AD203B41FA5}">
                      <a16:colId xmlns:a16="http://schemas.microsoft.com/office/drawing/2014/main" val="3785085784"/>
                    </a:ext>
                  </a:extLst>
                </a:gridCol>
                <a:gridCol w="1306785">
                  <a:extLst>
                    <a:ext uri="{9D8B030D-6E8A-4147-A177-3AD203B41FA5}">
                      <a16:colId xmlns:a16="http://schemas.microsoft.com/office/drawing/2014/main" val="3476512422"/>
                    </a:ext>
                  </a:extLst>
                </a:gridCol>
                <a:gridCol w="1420937">
                  <a:extLst>
                    <a:ext uri="{9D8B030D-6E8A-4147-A177-3AD203B41FA5}">
                      <a16:colId xmlns:a16="http://schemas.microsoft.com/office/drawing/2014/main" val="1899164381"/>
                    </a:ext>
                  </a:extLst>
                </a:gridCol>
                <a:gridCol w="1477163">
                  <a:extLst>
                    <a:ext uri="{9D8B030D-6E8A-4147-A177-3AD203B41FA5}">
                      <a16:colId xmlns:a16="http://schemas.microsoft.com/office/drawing/2014/main" val="2690163609"/>
                    </a:ext>
                  </a:extLst>
                </a:gridCol>
              </a:tblGrid>
              <a:tr h="1053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Durante gli ultimi 7 giorni con quale frequenza ha avvertito alcuni di questi disturbi?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uno a tre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Da quattro a sei giorni a settimana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Da una a tre volte al giorno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Tre o più volte al giorno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164693595"/>
                  </a:ext>
                </a:extLst>
              </a:tr>
              <a:tr h="466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Punteggio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t-IT" sz="1800" kern="1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15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t-IT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7177884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3218" y="1264710"/>
            <a:ext cx="1169025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11° DOMANDA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FREQUENZA DEL SOVRADOSAGGIO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Alcuni utenti che assumono </a:t>
            </a:r>
            <a:r>
              <a:rPr kumimoji="0" lang="it-IT" altLang="zh-CN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buprenorfina</a:t>
            </a:r>
            <a:r>
              <a:rPr kumimoji="0" lang="it-IT" altLang="zh-C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/naloxone possono manifestare disturbi come: sonnolenza o sensazione di essere rallentati, difficoltà nel linguaggio, essere insolitamente attivi o. in alternativa, la sensazione di “essere fatti” (chiedere specificamente all'utente se questi sintomi sono stati avvertiti circa 3 ore o più dopo aver assunto </a:t>
            </a:r>
            <a:r>
              <a:rPr kumimoji="0" lang="it-IT" altLang="zh-CN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buprenorfina</a:t>
            </a:r>
            <a:r>
              <a:rPr kumimoji="0" lang="it-IT" altLang="zh-C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/naloxone)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un utente non ha mai avuto almeno due di questi sintomi durante l'ultima settimana, passare alla domanda 13 e assegnare un punteggio 5 alle domande 11 e 12.</a:t>
            </a:r>
            <a:endParaRPr kumimoji="0" lang="it-IT" altLang="zh-CN" sz="160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7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16711" y="1709306"/>
            <a:ext cx="11198211" cy="3978275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sz="3200" dirty="0">
              <a:solidFill>
                <a:srgbClr val="DD462F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DD462F"/>
                </a:solidFill>
              </a:rPr>
              <a:t>LA SOMMINISTRAZIONE DELLA TERAPIA CON AGONISTI</a:t>
            </a:r>
          </a:p>
          <a:p>
            <a:pPr marL="0" indent="0" algn="ctr">
              <a:buNone/>
            </a:pPr>
            <a:endParaRPr lang="it-IT" sz="3200" dirty="0">
              <a:solidFill>
                <a:srgbClr val="DD462F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DD462F"/>
                </a:solidFill>
              </a:rPr>
              <a:t> OPPIOIDI RAPPRESENTA UNA PIETRA MILIARE NEL</a:t>
            </a:r>
          </a:p>
          <a:p>
            <a:pPr marL="0" indent="0" algn="ctr">
              <a:buNone/>
            </a:pPr>
            <a:endParaRPr lang="it-IT" sz="3200" dirty="0">
              <a:solidFill>
                <a:srgbClr val="DD462F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DD462F"/>
                </a:solidFill>
              </a:rPr>
              <a:t> TRATTAMENTO DELLA DIPENDENZADA OPPIOIDI</a:t>
            </a:r>
          </a:p>
        </p:txBody>
      </p:sp>
    </p:spTree>
    <p:extLst>
      <p:ext uri="{BB962C8B-B14F-4D97-AF65-F5344CB8AC3E}">
        <p14:creationId xmlns:p14="http://schemas.microsoft.com/office/powerpoint/2010/main" val="331702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289318" cy="5426990"/>
          </a:xfrm>
        </p:spPr>
        <p:txBody>
          <a:bodyPr/>
          <a:lstStyle/>
          <a:p>
            <a:endParaRPr lang="it-IT" dirty="0"/>
          </a:p>
          <a:p>
            <a:r>
              <a:rPr lang="it-IT" sz="2000" b="1" u="sng" dirty="0">
                <a:solidFill>
                  <a:srgbClr val="FF0000"/>
                </a:solidFill>
              </a:rPr>
              <a:t>12° DOMANDA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INTENSITA' DEL SOVRADOSAGGIO</a:t>
            </a:r>
          </a:p>
          <a:p>
            <a:r>
              <a:rPr lang="it-IT" dirty="0"/>
              <a:t> </a:t>
            </a:r>
          </a:p>
          <a:p>
            <a:r>
              <a:rPr lang="it-IT" sz="1800" i="1" dirty="0">
                <a:solidFill>
                  <a:srgbClr val="0070C0"/>
                </a:solidFill>
              </a:rPr>
              <a:t>Durante gli ultimi sette giorni, in media, di quale intensità sono stati i sintomi che dice di avere avvertito in risposta all'ultima domanda?</a:t>
            </a:r>
            <a:endParaRPr lang="it-IT" sz="1800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dirty="0">
                <a:solidFill>
                  <a:srgbClr val="0070C0"/>
                </a:solidFill>
              </a:rPr>
              <a:t>MOSTRARE LA SCHEDA 2 ALL'UTENTE (Il punteggio si ottiene invertendo il valore ottenuto sulla scheda 2 mostrata all'utente, vedasi la tabella di conversione)</a:t>
            </a:r>
          </a:p>
          <a:p>
            <a:r>
              <a:rPr lang="it-IT" dirty="0"/>
              <a:t> </a:t>
            </a:r>
          </a:p>
          <a:p>
            <a:r>
              <a:rPr lang="it-IT" sz="2000" i="1" dirty="0">
                <a:solidFill>
                  <a:srgbClr val="FF0000"/>
                </a:solidFill>
              </a:rPr>
              <a:t>PUNTEGGIO: |___|</a:t>
            </a:r>
            <a:endParaRPr lang="it-IT" sz="2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6087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084478"/>
            <a:ext cx="11387792" cy="57735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it-IT" sz="4200" dirty="0"/>
          </a:p>
          <a:p>
            <a:r>
              <a:rPr lang="it-IT" sz="4200" b="1" u="sng" dirty="0">
                <a:solidFill>
                  <a:srgbClr val="FF0000"/>
                </a:solidFill>
              </a:rPr>
              <a:t>13° DOMANDA</a:t>
            </a:r>
            <a:endParaRPr lang="it-IT" sz="4200" b="1" dirty="0">
              <a:solidFill>
                <a:srgbClr val="FF0000"/>
              </a:solidFill>
            </a:endParaRPr>
          </a:p>
          <a:p>
            <a:r>
              <a:rPr lang="it-IT" dirty="0"/>
              <a:t> </a:t>
            </a:r>
            <a:endParaRPr lang="it-IT" sz="4200" dirty="0"/>
          </a:p>
          <a:p>
            <a:r>
              <a:rPr lang="it-IT" sz="4200" dirty="0">
                <a:solidFill>
                  <a:srgbClr val="FF0000"/>
                </a:solidFill>
              </a:rPr>
              <a:t>VALUTAZIONE SOGGETTIVA DELL'UTENTE DEL GRADO DI ADEGUATEZZA DEL SUO DOSAGGIO ATTUALE DI BUPRENORFINA/NALOXONE</a:t>
            </a:r>
          </a:p>
          <a:p>
            <a:r>
              <a:rPr lang="it-IT" dirty="0"/>
              <a:t> </a:t>
            </a:r>
          </a:p>
          <a:p>
            <a:r>
              <a:rPr lang="it-IT" sz="3800" i="1" dirty="0">
                <a:solidFill>
                  <a:srgbClr val="0070C0"/>
                </a:solidFill>
              </a:rPr>
              <a:t>Il dosaggio di </a:t>
            </a:r>
            <a:r>
              <a:rPr lang="it-IT" sz="3800" i="1" dirty="0" err="1">
                <a:solidFill>
                  <a:srgbClr val="0070C0"/>
                </a:solidFill>
              </a:rPr>
              <a:t>buprenorfina</a:t>
            </a:r>
            <a:r>
              <a:rPr lang="it-IT" sz="3800" i="1" dirty="0">
                <a:solidFill>
                  <a:srgbClr val="0070C0"/>
                </a:solidFill>
              </a:rPr>
              <a:t>/naloxone che sta assumendo è adeguato per Lei?</a:t>
            </a:r>
            <a:endParaRPr lang="it-IT" sz="3800" dirty="0">
              <a:solidFill>
                <a:srgbClr val="0070C0"/>
              </a:solidFill>
            </a:endParaRPr>
          </a:p>
          <a:p>
            <a:r>
              <a:rPr lang="it-IT" sz="3400" i="1" dirty="0">
                <a:solidFill>
                  <a:srgbClr val="0070C0"/>
                </a:solidFill>
              </a:rPr>
              <a:t>(Per dosaggio adeguato si intende un dosaggio appropriato che Le permetta di sentirsi senza alcun sintomo </a:t>
            </a:r>
            <a:r>
              <a:rPr lang="it-IT" sz="3400" i="1" dirty="0" err="1">
                <a:solidFill>
                  <a:srgbClr val="0070C0"/>
                </a:solidFill>
              </a:rPr>
              <a:t>astinenziale</a:t>
            </a:r>
            <a:r>
              <a:rPr lang="it-IT" sz="3400" i="1" dirty="0">
                <a:solidFill>
                  <a:srgbClr val="0070C0"/>
                </a:solidFill>
              </a:rPr>
              <a:t>, senza desiderio di usare eroina e che, nello stesso tempo, di non avvertire la sensazione di essere “fatto”).</a:t>
            </a:r>
            <a:endParaRPr lang="it-IT" sz="3400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3800" dirty="0">
                <a:solidFill>
                  <a:srgbClr val="FF0000"/>
                </a:solidFill>
              </a:rPr>
              <a:t>MOSTRARE LA SCHEDA 3 ALL'UTENTE</a:t>
            </a:r>
          </a:p>
          <a:p>
            <a:r>
              <a:rPr lang="it-IT" dirty="0"/>
              <a:t> </a:t>
            </a:r>
          </a:p>
          <a:p>
            <a:r>
              <a:rPr lang="it-IT" sz="4200" i="1" dirty="0">
                <a:solidFill>
                  <a:srgbClr val="FF0000"/>
                </a:solidFill>
              </a:rPr>
              <a:t>PUNTEGGIO: |___|</a:t>
            </a:r>
            <a:endParaRPr lang="it-IT" sz="42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7406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359657" cy="5532498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</a:rPr>
              <a:t>SERT PARTECIPANTI ALLA SOMMINISTRAZIONE DEL QUESTIONARIO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sz="1800" dirty="0">
                <a:solidFill>
                  <a:srgbClr val="0070C0"/>
                </a:solidFill>
              </a:rPr>
              <a:t>SERT DI GELA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VITTORIA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NICOSIA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NOTO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CATANIA 1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ACIREALE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GIARRE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SERT DI MESSINA</a:t>
            </a:r>
          </a:p>
        </p:txBody>
      </p:sp>
    </p:spTree>
    <p:extLst>
      <p:ext uri="{BB962C8B-B14F-4D97-AF65-F5344CB8AC3E}">
        <p14:creationId xmlns:p14="http://schemas.microsoft.com/office/powerpoint/2010/main" val="2009343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233047" cy="5426990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RISULTATO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sz="2400" dirty="0">
                <a:solidFill>
                  <a:srgbClr val="0070C0"/>
                </a:solidFill>
              </a:rPr>
              <a:t>SOGGETTI TOTALI CHE HANNO REALIZZATO IL QUESTIONARIO:	81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r>
              <a:rPr lang="it-IT" sz="2400" dirty="0">
                <a:solidFill>
                  <a:srgbClr val="0070C0"/>
                </a:solidFill>
              </a:rPr>
              <a:t>SOGGETTI PER I QUALI IL DOSAGGIO DEL FARMACO ERA ADEGUATO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</a:rPr>
              <a:t>   (PUNTEGGIO 53-65): 	77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r>
              <a:rPr lang="it-IT" sz="2400" dirty="0">
                <a:solidFill>
                  <a:srgbClr val="0070C0"/>
                </a:solidFill>
              </a:rPr>
              <a:t>SOGGETTI PER I QUALI IL DOSAGGIO DEL FARMACO ERA INADEGUATO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</a:rPr>
              <a:t>   (PUNTEGGIO 13-52):  4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95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11133554" cy="3978275"/>
          </a:xfrm>
        </p:spPr>
        <p:txBody>
          <a:bodyPr/>
          <a:lstStyle/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I MIGLIORI OUTCOME DI TRATTAMENTO SI OTTENGONO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QUANDO VIENE OFFERTO UN APPROCCIO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MULTIDISCIPLINARE INTEGRATO COME LA TERAPIA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SOSTITUTIVA DEGLI OPPIOIDI E INTERVENTI PSICOSOCIALI,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AL FINE DI RISPONDERE ALLE ESIGENZE DEI SINGOLI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PAZIENTI.</a:t>
            </a:r>
          </a:p>
        </p:txBody>
      </p:sp>
    </p:spTree>
    <p:extLst>
      <p:ext uri="{BB962C8B-B14F-4D97-AF65-F5344CB8AC3E}">
        <p14:creationId xmlns:p14="http://schemas.microsoft.com/office/powerpoint/2010/main" val="177616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173311" cy="5062555"/>
          </a:xfrm>
        </p:spPr>
        <p:txBody>
          <a:bodyPr/>
          <a:lstStyle/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>
                <a:solidFill>
                  <a:srgbClr val="DD462F"/>
                </a:solidFill>
              </a:rPr>
              <a:t>E’ AMPIAMENTE DIMOSTRATO CHE LA TERAPIA SOSTITUTIVA E’ ASSOCIATA A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DD462F"/>
                </a:solidFill>
              </a:rPr>
              <a:t> UNA RIDUZIONE DELLA CRIMINALITA’ E DELL’USO DI SOSTANZE ILLEGALI,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DD462F"/>
                </a:solidFill>
              </a:rPr>
              <a:t> PREVIENE LA DIFFUSIONE DI INFEZIONI VIRALI E PROTEGGE DALL’OVERDOSE.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INOLTRE TALE TRATTAMENTO E’ ASSOCIATO AD UN MIGLIORAMENTO DELLA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SALUTE, AL RECUPERO DELL’INDIVIDUO E DEL SUO FUNZIONAMENTO SOCIALE;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PERTANTO RAPPRESENTA UN PUNTO DI PARTENZA IN UN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PERCORSO DI RIABILITAZIONE, ASSOCIATO AD UN INTERVENTO PSICOSOCIALE.</a:t>
            </a:r>
          </a:p>
        </p:txBody>
      </p:sp>
    </p:spTree>
    <p:extLst>
      <p:ext uri="{BB962C8B-B14F-4D97-AF65-F5344CB8AC3E}">
        <p14:creationId xmlns:p14="http://schemas.microsoft.com/office/powerpoint/2010/main" val="10768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16711" y="1378001"/>
            <a:ext cx="11120302" cy="4930034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TUTTAVIA L’USO DI FARMACI PUO’ ESSERE OGGETTO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DI DIVERSIONE O DI USO IMPROPRIO (MISUSO) PER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SCOPI RICREATIVI, DI AUTO-TRATTAMENTO O PER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ALTRI SCOPI.</a:t>
            </a:r>
          </a:p>
        </p:txBody>
      </p:sp>
    </p:spTree>
    <p:extLst>
      <p:ext uri="{BB962C8B-B14F-4D97-AF65-F5344CB8AC3E}">
        <p14:creationId xmlns:p14="http://schemas.microsoft.com/office/powerpoint/2010/main" val="179717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961322"/>
            <a:ext cx="11173311" cy="47707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it-IT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</a:rPr>
              <a:t>LA DIVERSIONE E’ DEFINITA COME IL TRASFERIMENTO INTENZIONALE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</a:rPr>
              <a:t> DI UN FARMACO CONTROLLATO DALLA LEGALE DISTRIBUZIONE E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</a:rPr>
              <a:t> DISPENSAZIONE VERSO CANALI ILLEGALI.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L’USO IMPROPRIO E’ DEFINITO COME LA DIVERSA ASSUNZIONE DI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 UN FARMACO RISPETTO A QUANTO INDICATO O PRESCRITTO, SIA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 INTENZIONALE SIA ACCIDENTALE, E SIA CHE SI TRADUCA IN UN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</a:rPr>
              <a:t> DANNO O MENO.</a:t>
            </a:r>
          </a:p>
        </p:txBody>
      </p:sp>
    </p:spTree>
    <p:extLst>
      <p:ext uri="{BB962C8B-B14F-4D97-AF65-F5344CB8AC3E}">
        <p14:creationId xmlns:p14="http://schemas.microsoft.com/office/powerpoint/2010/main" val="12709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226319" cy="3978275"/>
          </a:xfrm>
        </p:spPr>
        <p:txBody>
          <a:bodyPr/>
          <a:lstStyle/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L’USO IMPROPRIO E LA DIVERSIONE RIDUCONO LA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PROBABILITA’ DI OTTENERE POSITIVI OUTCOME DI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TRATTAMENTO NELLA DIPENDENZA DA OPPIACEI SIA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 SULL’INDIVIDUO E SIA SULLA SOCIETA’</a:t>
            </a:r>
          </a:p>
        </p:txBody>
      </p:sp>
    </p:spTree>
    <p:extLst>
      <p:ext uri="{BB962C8B-B14F-4D97-AF65-F5344CB8AC3E}">
        <p14:creationId xmlns:p14="http://schemas.microsoft.com/office/powerpoint/2010/main" val="113631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10" y="1431010"/>
            <a:ext cx="11173311" cy="5274590"/>
          </a:xfrm>
        </p:spPr>
        <p:txBody>
          <a:bodyPr/>
          <a:lstStyle/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L’IMPATTO NEGATIVO SULL’INDIVIDUO E’ EVIDENZIABILE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 NELLE SEGUENTI CONSEGUENZE:</a:t>
            </a: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DIMINUITA ADERENZA AL TRATTAMENTO E ABBANDONO DELLA TERAPIA</a:t>
            </a:r>
            <a:endParaRPr lang="it-IT" sz="2400" dirty="0"/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AUMENTO DELLA DIFFUSIONE DI VIRUS A TRASMISSIONE EMATICA O ALTRE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70C0"/>
                </a:solidFill>
              </a:rPr>
              <a:t> INFEZIONI PER L’USO INIETTIVO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AUMENTO OVERDOSE</a:t>
            </a: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DIMINUZIONE DELLA QUALITA’ DI VITA</a:t>
            </a:r>
          </a:p>
        </p:txBody>
      </p:sp>
    </p:spTree>
    <p:extLst>
      <p:ext uri="{BB962C8B-B14F-4D97-AF65-F5344CB8AC3E}">
        <p14:creationId xmlns:p14="http://schemas.microsoft.com/office/powerpoint/2010/main" val="1116300003"/>
      </p:ext>
    </p:extLst>
  </p:cSld>
  <p:clrMapOvr>
    <a:masterClrMapping/>
  </p:clrMapOvr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" id="{EAFAB96B-FB1E-42D8-9B38-6A86B705F7BD}" vid="{75BAB027-2F6F-401A-8844-3A6AAB00F6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QUALITA' DELLA VITA E TERAPIA CON BUPRNORFINA NALOXONE</Template>
  <TotalTime>10</TotalTime>
  <Words>1555</Words>
  <Application>Microsoft Office PowerPoint</Application>
  <PresentationFormat>Widescreen</PresentationFormat>
  <Paragraphs>381</Paragraphs>
  <Slides>33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1" baseType="lpstr">
      <vt:lpstr>SimSun</vt:lpstr>
      <vt:lpstr>Arial</vt:lpstr>
      <vt:lpstr>Calibri</vt:lpstr>
      <vt:lpstr>Mangal</vt:lpstr>
      <vt:lpstr>Segoe UI</vt:lpstr>
      <vt:lpstr>Segoe UI Light</vt:lpstr>
      <vt:lpstr>Times New Roman</vt:lpstr>
      <vt:lpstr>DocBenvenuto</vt:lpstr>
      <vt:lpstr>SITD SICILIA IV EVENTO FORMATIVO REGIONALE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Moravia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SITD SICILIA IV EVENTO FORMATIVO REGIONALE</dc:title>
  <dc:creator>Placido</dc:creator>
  <cp:keywords/>
  <cp:lastModifiedBy>Placido</cp:lastModifiedBy>
  <cp:revision>3</cp:revision>
  <dcterms:created xsi:type="dcterms:W3CDTF">2016-06-05T14:18:04Z</dcterms:created>
  <dcterms:modified xsi:type="dcterms:W3CDTF">2016-06-05T14:30:38Z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TM10001108</vt:lpwstr>
  </property>
</Properties>
</file>